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2.xml" ContentType="application/vnd.openxmlformats-officedocument.drawingml.diagramLayout+xml"/>
  <Default Extension="gif" ContentType="image/gif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5"/>
  </p:notesMasterIdLst>
  <p:sldIdLst>
    <p:sldId id="265" r:id="rId2"/>
    <p:sldId id="256" r:id="rId3"/>
    <p:sldId id="266" r:id="rId4"/>
    <p:sldId id="275" r:id="rId5"/>
    <p:sldId id="267" r:id="rId6"/>
    <p:sldId id="279" r:id="rId7"/>
    <p:sldId id="270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89" r:id="rId17"/>
    <p:sldId id="271" r:id="rId18"/>
    <p:sldId id="278" r:id="rId19"/>
    <p:sldId id="268" r:id="rId20"/>
    <p:sldId id="277" r:id="rId21"/>
    <p:sldId id="273" r:id="rId22"/>
    <p:sldId id="272" r:id="rId23"/>
    <p:sldId id="280" r:id="rId24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60" autoAdjust="0"/>
    <p:restoredTop sz="96231" autoAdjust="0"/>
  </p:normalViewPr>
  <p:slideViewPr>
    <p:cSldViewPr>
      <p:cViewPr>
        <p:scale>
          <a:sx n="100" d="100"/>
          <a:sy n="100" d="100"/>
        </p:scale>
        <p:origin x="-1212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9F8376-52A7-4A76-9590-321E01C29793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930277E8-BC1A-4B28-9458-925C52D40658}">
      <dgm:prSet phldrT="[Texte]" custT="1"/>
      <dgm:spPr/>
      <dgm:t>
        <a:bodyPr anchor="b"/>
        <a:lstStyle/>
        <a:p>
          <a:r>
            <a:rPr lang="fr-FR" sz="2400" dirty="0" smtClean="0"/>
            <a:t>ACFCI</a:t>
          </a:r>
          <a:endParaRPr lang="fr-FR" sz="2400" dirty="0"/>
        </a:p>
      </dgm:t>
    </dgm:pt>
    <dgm:pt modelId="{8A6D702C-9205-41DD-BA3D-B61DFC4CAB25}" type="parTrans" cxnId="{0D9DE5E9-415A-42AF-8E5C-DA91D8BF097D}">
      <dgm:prSet/>
      <dgm:spPr/>
      <dgm:t>
        <a:bodyPr/>
        <a:lstStyle/>
        <a:p>
          <a:endParaRPr lang="fr-FR"/>
        </a:p>
      </dgm:t>
    </dgm:pt>
    <dgm:pt modelId="{C66F37B2-044A-47AD-B4E7-683CADAE2C49}" type="sibTrans" cxnId="{0D9DE5E9-415A-42AF-8E5C-DA91D8BF097D}">
      <dgm:prSet/>
      <dgm:spPr/>
      <dgm:t>
        <a:bodyPr/>
        <a:lstStyle/>
        <a:p>
          <a:endParaRPr lang="fr-FR"/>
        </a:p>
      </dgm:t>
    </dgm:pt>
    <dgm:pt modelId="{4CCC3F95-705B-4A9F-80FB-3D9C22681E81}">
      <dgm:prSet phldrT="[Texte]" custT="1"/>
      <dgm:spPr/>
      <dgm:t>
        <a:bodyPr anchor="b"/>
        <a:lstStyle/>
        <a:p>
          <a:r>
            <a:rPr lang="fr-FR" sz="2400" dirty="0" smtClean="0"/>
            <a:t>CRCI</a:t>
          </a:r>
          <a:endParaRPr lang="fr-FR" sz="2400" dirty="0"/>
        </a:p>
      </dgm:t>
    </dgm:pt>
    <dgm:pt modelId="{BB18C906-110B-484A-99C3-F4C692D9DB51}" type="parTrans" cxnId="{855021F9-066E-412E-950B-772588CC5B99}">
      <dgm:prSet/>
      <dgm:spPr/>
      <dgm:t>
        <a:bodyPr/>
        <a:lstStyle/>
        <a:p>
          <a:endParaRPr lang="fr-FR"/>
        </a:p>
      </dgm:t>
    </dgm:pt>
    <dgm:pt modelId="{774E01AA-4506-4029-8D77-ECF05EDCF916}" type="sibTrans" cxnId="{855021F9-066E-412E-950B-772588CC5B99}">
      <dgm:prSet/>
      <dgm:spPr/>
      <dgm:t>
        <a:bodyPr/>
        <a:lstStyle/>
        <a:p>
          <a:endParaRPr lang="fr-FR"/>
        </a:p>
      </dgm:t>
    </dgm:pt>
    <dgm:pt modelId="{FFA840A5-40AE-4D78-BC6C-872BC112C818}">
      <dgm:prSet phldrT="[Texte]" custT="1"/>
      <dgm:spPr/>
      <dgm:t>
        <a:bodyPr anchor="b"/>
        <a:lstStyle/>
        <a:p>
          <a:r>
            <a:rPr lang="fr-FR" sz="2400" dirty="0" smtClean="0"/>
            <a:t>CCI</a:t>
          </a:r>
          <a:endParaRPr lang="fr-FR" sz="2400" dirty="0"/>
        </a:p>
      </dgm:t>
    </dgm:pt>
    <dgm:pt modelId="{874DC6BC-23B7-4077-9D14-6AD2F49D7C70}" type="parTrans" cxnId="{33870179-F915-4C03-9E0E-E7505C106AFA}">
      <dgm:prSet/>
      <dgm:spPr/>
      <dgm:t>
        <a:bodyPr/>
        <a:lstStyle/>
        <a:p>
          <a:endParaRPr lang="fr-FR"/>
        </a:p>
      </dgm:t>
    </dgm:pt>
    <dgm:pt modelId="{45BF7D06-E0C0-42CE-B97C-87E6224152A1}" type="sibTrans" cxnId="{33870179-F915-4C03-9E0E-E7505C106AFA}">
      <dgm:prSet/>
      <dgm:spPr/>
      <dgm:t>
        <a:bodyPr/>
        <a:lstStyle/>
        <a:p>
          <a:endParaRPr lang="fr-FR"/>
        </a:p>
      </dgm:t>
    </dgm:pt>
    <dgm:pt modelId="{9952BBDF-36CB-4E92-8373-90BB3A3EC88A}" type="pres">
      <dgm:prSet presAssocID="{329F8376-52A7-4A76-9590-321E01C29793}" presName="Name0" presStyleCnt="0">
        <dgm:presLayoutVars>
          <dgm:dir/>
          <dgm:animLvl val="lvl"/>
          <dgm:resizeHandles val="exact"/>
        </dgm:presLayoutVars>
      </dgm:prSet>
      <dgm:spPr/>
    </dgm:pt>
    <dgm:pt modelId="{A46873C3-2C9A-4158-B513-8607E6E13C33}" type="pres">
      <dgm:prSet presAssocID="{930277E8-BC1A-4B28-9458-925C52D40658}" presName="Name8" presStyleCnt="0"/>
      <dgm:spPr/>
    </dgm:pt>
    <dgm:pt modelId="{E313A014-DF97-44A9-BA2B-73E809BF37E2}" type="pres">
      <dgm:prSet presAssocID="{930277E8-BC1A-4B28-9458-925C52D40658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979AF6D-74D5-4535-BFA4-8E3672F338D3}" type="pres">
      <dgm:prSet presAssocID="{930277E8-BC1A-4B28-9458-925C52D40658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A3B5864-B516-4062-A783-8B9B741B8973}" type="pres">
      <dgm:prSet presAssocID="{4CCC3F95-705B-4A9F-80FB-3D9C22681E81}" presName="Name8" presStyleCnt="0"/>
      <dgm:spPr/>
    </dgm:pt>
    <dgm:pt modelId="{332680C8-413D-4F9D-B1CA-C18EAFCA9606}" type="pres">
      <dgm:prSet presAssocID="{4CCC3F95-705B-4A9F-80FB-3D9C22681E81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7399319-4F4B-4BCF-AFE3-91C0E7EC44B4}" type="pres">
      <dgm:prSet presAssocID="{4CCC3F95-705B-4A9F-80FB-3D9C22681E81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42FE669-1EA3-4740-B021-30488DD4505E}" type="pres">
      <dgm:prSet presAssocID="{FFA840A5-40AE-4D78-BC6C-872BC112C818}" presName="Name8" presStyleCnt="0"/>
      <dgm:spPr/>
    </dgm:pt>
    <dgm:pt modelId="{06167E20-51DA-4C3C-B4ED-E78DAE9A45E8}" type="pres">
      <dgm:prSet presAssocID="{FFA840A5-40AE-4D78-BC6C-872BC112C818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AE875BF-DE1A-4EAB-93F5-0D8FB7B7F3D4}" type="pres">
      <dgm:prSet presAssocID="{FFA840A5-40AE-4D78-BC6C-872BC112C818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301E95C4-8CFC-4360-9D5C-06440FD7AF79}" type="presOf" srcId="{930277E8-BC1A-4B28-9458-925C52D40658}" destId="{F979AF6D-74D5-4535-BFA4-8E3672F338D3}" srcOrd="1" destOrd="0" presId="urn:microsoft.com/office/officeart/2005/8/layout/pyramid1"/>
    <dgm:cxn modelId="{04314BD9-EBC9-4BF2-B03C-0B05CC541BE9}" type="presOf" srcId="{4CCC3F95-705B-4A9F-80FB-3D9C22681E81}" destId="{332680C8-413D-4F9D-B1CA-C18EAFCA9606}" srcOrd="0" destOrd="0" presId="urn:microsoft.com/office/officeart/2005/8/layout/pyramid1"/>
    <dgm:cxn modelId="{33870179-F915-4C03-9E0E-E7505C106AFA}" srcId="{329F8376-52A7-4A76-9590-321E01C29793}" destId="{FFA840A5-40AE-4D78-BC6C-872BC112C818}" srcOrd="2" destOrd="0" parTransId="{874DC6BC-23B7-4077-9D14-6AD2F49D7C70}" sibTransId="{45BF7D06-E0C0-42CE-B97C-87E6224152A1}"/>
    <dgm:cxn modelId="{E3FBA3C2-A535-403E-8CF0-C3A8C53F6C41}" type="presOf" srcId="{930277E8-BC1A-4B28-9458-925C52D40658}" destId="{E313A014-DF97-44A9-BA2B-73E809BF37E2}" srcOrd="0" destOrd="0" presId="urn:microsoft.com/office/officeart/2005/8/layout/pyramid1"/>
    <dgm:cxn modelId="{72E4C2E8-2CE2-4374-A867-CEB13C1D68BF}" type="presOf" srcId="{FFA840A5-40AE-4D78-BC6C-872BC112C818}" destId="{06167E20-51DA-4C3C-B4ED-E78DAE9A45E8}" srcOrd="0" destOrd="0" presId="urn:microsoft.com/office/officeart/2005/8/layout/pyramid1"/>
    <dgm:cxn modelId="{855021F9-066E-412E-950B-772588CC5B99}" srcId="{329F8376-52A7-4A76-9590-321E01C29793}" destId="{4CCC3F95-705B-4A9F-80FB-3D9C22681E81}" srcOrd="1" destOrd="0" parTransId="{BB18C906-110B-484A-99C3-F4C692D9DB51}" sibTransId="{774E01AA-4506-4029-8D77-ECF05EDCF916}"/>
    <dgm:cxn modelId="{4D9C0F61-722E-411E-A3C5-73E009BD194A}" type="presOf" srcId="{FFA840A5-40AE-4D78-BC6C-872BC112C818}" destId="{1AE875BF-DE1A-4EAB-93F5-0D8FB7B7F3D4}" srcOrd="1" destOrd="0" presId="urn:microsoft.com/office/officeart/2005/8/layout/pyramid1"/>
    <dgm:cxn modelId="{9A4B40A5-050C-4FC0-93C7-49399183012D}" type="presOf" srcId="{329F8376-52A7-4A76-9590-321E01C29793}" destId="{9952BBDF-36CB-4E92-8373-90BB3A3EC88A}" srcOrd="0" destOrd="0" presId="urn:microsoft.com/office/officeart/2005/8/layout/pyramid1"/>
    <dgm:cxn modelId="{0D9DE5E9-415A-42AF-8E5C-DA91D8BF097D}" srcId="{329F8376-52A7-4A76-9590-321E01C29793}" destId="{930277E8-BC1A-4B28-9458-925C52D40658}" srcOrd="0" destOrd="0" parTransId="{8A6D702C-9205-41DD-BA3D-B61DFC4CAB25}" sibTransId="{C66F37B2-044A-47AD-B4E7-683CADAE2C49}"/>
    <dgm:cxn modelId="{253FA087-0489-4A1B-805F-7901708E9059}" type="presOf" srcId="{4CCC3F95-705B-4A9F-80FB-3D9C22681E81}" destId="{E7399319-4F4B-4BCF-AFE3-91C0E7EC44B4}" srcOrd="1" destOrd="0" presId="urn:microsoft.com/office/officeart/2005/8/layout/pyramid1"/>
    <dgm:cxn modelId="{403E6EB5-9547-4D51-89DD-9326D1191D2D}" type="presParOf" srcId="{9952BBDF-36CB-4E92-8373-90BB3A3EC88A}" destId="{A46873C3-2C9A-4158-B513-8607E6E13C33}" srcOrd="0" destOrd="0" presId="urn:microsoft.com/office/officeart/2005/8/layout/pyramid1"/>
    <dgm:cxn modelId="{15BD0A16-69A1-408C-994F-FBA916FD70A6}" type="presParOf" srcId="{A46873C3-2C9A-4158-B513-8607E6E13C33}" destId="{E313A014-DF97-44A9-BA2B-73E809BF37E2}" srcOrd="0" destOrd="0" presId="urn:microsoft.com/office/officeart/2005/8/layout/pyramid1"/>
    <dgm:cxn modelId="{AF7C50AF-3E15-4F03-B4DB-DA61FF3F3C9C}" type="presParOf" srcId="{A46873C3-2C9A-4158-B513-8607E6E13C33}" destId="{F979AF6D-74D5-4535-BFA4-8E3672F338D3}" srcOrd="1" destOrd="0" presId="urn:microsoft.com/office/officeart/2005/8/layout/pyramid1"/>
    <dgm:cxn modelId="{BA608EC9-9281-4BC5-98C9-64E1591FD268}" type="presParOf" srcId="{9952BBDF-36CB-4E92-8373-90BB3A3EC88A}" destId="{4A3B5864-B516-4062-A783-8B9B741B8973}" srcOrd="1" destOrd="0" presId="urn:microsoft.com/office/officeart/2005/8/layout/pyramid1"/>
    <dgm:cxn modelId="{239ACD27-3AE3-4D07-826A-9857367B91B3}" type="presParOf" srcId="{4A3B5864-B516-4062-A783-8B9B741B8973}" destId="{332680C8-413D-4F9D-B1CA-C18EAFCA9606}" srcOrd="0" destOrd="0" presId="urn:microsoft.com/office/officeart/2005/8/layout/pyramid1"/>
    <dgm:cxn modelId="{5EEA9503-A928-47EB-A77F-15B7A64EEEB0}" type="presParOf" srcId="{4A3B5864-B516-4062-A783-8B9B741B8973}" destId="{E7399319-4F4B-4BCF-AFE3-91C0E7EC44B4}" srcOrd="1" destOrd="0" presId="urn:microsoft.com/office/officeart/2005/8/layout/pyramid1"/>
    <dgm:cxn modelId="{6955FF60-DB72-40D4-A74D-28A746A974F5}" type="presParOf" srcId="{9952BBDF-36CB-4E92-8373-90BB3A3EC88A}" destId="{942FE669-1EA3-4740-B021-30488DD4505E}" srcOrd="2" destOrd="0" presId="urn:microsoft.com/office/officeart/2005/8/layout/pyramid1"/>
    <dgm:cxn modelId="{94FEBCEF-FCAE-4897-9AA3-502C244BB641}" type="presParOf" srcId="{942FE669-1EA3-4740-B021-30488DD4505E}" destId="{06167E20-51DA-4C3C-B4ED-E78DAE9A45E8}" srcOrd="0" destOrd="0" presId="urn:microsoft.com/office/officeart/2005/8/layout/pyramid1"/>
    <dgm:cxn modelId="{7783715A-BE5D-4492-866D-0D920B7F2787}" type="presParOf" srcId="{942FE669-1EA3-4740-B021-30488DD4505E}" destId="{1AE875BF-DE1A-4EAB-93F5-0D8FB7B7F3D4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29F8376-52A7-4A76-9590-321E01C29793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930277E8-BC1A-4B28-9458-925C52D40658}">
      <dgm:prSet phldrT="[Texte]" custT="1"/>
      <dgm:spPr/>
      <dgm:t>
        <a:bodyPr anchor="b"/>
        <a:lstStyle/>
        <a:p>
          <a:endParaRPr lang="fr-FR" sz="2400" dirty="0"/>
        </a:p>
      </dgm:t>
    </dgm:pt>
    <dgm:pt modelId="{8A6D702C-9205-41DD-BA3D-B61DFC4CAB25}" type="parTrans" cxnId="{0D9DE5E9-415A-42AF-8E5C-DA91D8BF097D}">
      <dgm:prSet/>
      <dgm:spPr/>
      <dgm:t>
        <a:bodyPr/>
        <a:lstStyle/>
        <a:p>
          <a:endParaRPr lang="fr-FR"/>
        </a:p>
      </dgm:t>
    </dgm:pt>
    <dgm:pt modelId="{C66F37B2-044A-47AD-B4E7-683CADAE2C49}" type="sibTrans" cxnId="{0D9DE5E9-415A-42AF-8E5C-DA91D8BF097D}">
      <dgm:prSet/>
      <dgm:spPr/>
      <dgm:t>
        <a:bodyPr/>
        <a:lstStyle/>
        <a:p>
          <a:endParaRPr lang="fr-FR"/>
        </a:p>
      </dgm:t>
    </dgm:pt>
    <dgm:pt modelId="{4CCC3F95-705B-4A9F-80FB-3D9C22681E81}">
      <dgm:prSet phldrT="[Texte]" custT="1"/>
      <dgm:spPr/>
      <dgm:t>
        <a:bodyPr anchor="b"/>
        <a:lstStyle/>
        <a:p>
          <a:endParaRPr lang="fr-FR" sz="2400" dirty="0"/>
        </a:p>
      </dgm:t>
    </dgm:pt>
    <dgm:pt modelId="{BB18C906-110B-484A-99C3-F4C692D9DB51}" type="parTrans" cxnId="{855021F9-066E-412E-950B-772588CC5B99}">
      <dgm:prSet/>
      <dgm:spPr/>
      <dgm:t>
        <a:bodyPr/>
        <a:lstStyle/>
        <a:p>
          <a:endParaRPr lang="fr-FR"/>
        </a:p>
      </dgm:t>
    </dgm:pt>
    <dgm:pt modelId="{774E01AA-4506-4029-8D77-ECF05EDCF916}" type="sibTrans" cxnId="{855021F9-066E-412E-950B-772588CC5B99}">
      <dgm:prSet/>
      <dgm:spPr/>
      <dgm:t>
        <a:bodyPr/>
        <a:lstStyle/>
        <a:p>
          <a:endParaRPr lang="fr-FR"/>
        </a:p>
      </dgm:t>
    </dgm:pt>
    <dgm:pt modelId="{FFA840A5-40AE-4D78-BC6C-872BC112C818}">
      <dgm:prSet phldrT="[Texte]" custT="1"/>
      <dgm:spPr>
        <a:solidFill>
          <a:srgbClr val="FF0000"/>
        </a:solidFill>
      </dgm:spPr>
      <dgm:t>
        <a:bodyPr anchor="b"/>
        <a:lstStyle/>
        <a:p>
          <a:r>
            <a:rPr lang="fr-FR" sz="1800" dirty="0" smtClean="0"/>
            <a:t>CCI</a:t>
          </a:r>
          <a:endParaRPr lang="fr-FR" sz="1800" dirty="0"/>
        </a:p>
      </dgm:t>
    </dgm:pt>
    <dgm:pt modelId="{874DC6BC-23B7-4077-9D14-6AD2F49D7C70}" type="parTrans" cxnId="{33870179-F915-4C03-9E0E-E7505C106AFA}">
      <dgm:prSet/>
      <dgm:spPr/>
      <dgm:t>
        <a:bodyPr/>
        <a:lstStyle/>
        <a:p>
          <a:endParaRPr lang="fr-FR"/>
        </a:p>
      </dgm:t>
    </dgm:pt>
    <dgm:pt modelId="{45BF7D06-E0C0-42CE-B97C-87E6224152A1}" type="sibTrans" cxnId="{33870179-F915-4C03-9E0E-E7505C106AFA}">
      <dgm:prSet/>
      <dgm:spPr/>
      <dgm:t>
        <a:bodyPr/>
        <a:lstStyle/>
        <a:p>
          <a:endParaRPr lang="fr-FR"/>
        </a:p>
      </dgm:t>
    </dgm:pt>
    <dgm:pt modelId="{9952BBDF-36CB-4E92-8373-90BB3A3EC88A}" type="pres">
      <dgm:prSet presAssocID="{329F8376-52A7-4A76-9590-321E01C29793}" presName="Name0" presStyleCnt="0">
        <dgm:presLayoutVars>
          <dgm:dir/>
          <dgm:animLvl val="lvl"/>
          <dgm:resizeHandles val="exact"/>
        </dgm:presLayoutVars>
      </dgm:prSet>
      <dgm:spPr/>
    </dgm:pt>
    <dgm:pt modelId="{A46873C3-2C9A-4158-B513-8607E6E13C33}" type="pres">
      <dgm:prSet presAssocID="{930277E8-BC1A-4B28-9458-925C52D40658}" presName="Name8" presStyleCnt="0"/>
      <dgm:spPr/>
    </dgm:pt>
    <dgm:pt modelId="{E313A014-DF97-44A9-BA2B-73E809BF37E2}" type="pres">
      <dgm:prSet presAssocID="{930277E8-BC1A-4B28-9458-925C52D40658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979AF6D-74D5-4535-BFA4-8E3672F338D3}" type="pres">
      <dgm:prSet presAssocID="{930277E8-BC1A-4B28-9458-925C52D40658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A3B5864-B516-4062-A783-8B9B741B8973}" type="pres">
      <dgm:prSet presAssocID="{4CCC3F95-705B-4A9F-80FB-3D9C22681E81}" presName="Name8" presStyleCnt="0"/>
      <dgm:spPr/>
    </dgm:pt>
    <dgm:pt modelId="{332680C8-413D-4F9D-B1CA-C18EAFCA9606}" type="pres">
      <dgm:prSet presAssocID="{4CCC3F95-705B-4A9F-80FB-3D9C22681E81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7399319-4F4B-4BCF-AFE3-91C0E7EC44B4}" type="pres">
      <dgm:prSet presAssocID="{4CCC3F95-705B-4A9F-80FB-3D9C22681E81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42FE669-1EA3-4740-B021-30488DD4505E}" type="pres">
      <dgm:prSet presAssocID="{FFA840A5-40AE-4D78-BC6C-872BC112C818}" presName="Name8" presStyleCnt="0"/>
      <dgm:spPr/>
    </dgm:pt>
    <dgm:pt modelId="{06167E20-51DA-4C3C-B4ED-E78DAE9A45E8}" type="pres">
      <dgm:prSet presAssocID="{FFA840A5-40AE-4D78-BC6C-872BC112C818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AE875BF-DE1A-4EAB-93F5-0D8FB7B7F3D4}" type="pres">
      <dgm:prSet presAssocID="{FFA840A5-40AE-4D78-BC6C-872BC112C818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33870179-F915-4C03-9E0E-E7505C106AFA}" srcId="{329F8376-52A7-4A76-9590-321E01C29793}" destId="{FFA840A5-40AE-4D78-BC6C-872BC112C818}" srcOrd="2" destOrd="0" parTransId="{874DC6BC-23B7-4077-9D14-6AD2F49D7C70}" sibTransId="{45BF7D06-E0C0-42CE-B97C-87E6224152A1}"/>
    <dgm:cxn modelId="{B4415677-7B50-4248-9CF5-AA8AEE4D8188}" type="presOf" srcId="{930277E8-BC1A-4B28-9458-925C52D40658}" destId="{F979AF6D-74D5-4535-BFA4-8E3672F338D3}" srcOrd="1" destOrd="0" presId="urn:microsoft.com/office/officeart/2005/8/layout/pyramid1"/>
    <dgm:cxn modelId="{ECF71B5A-ED30-445E-AD8F-89BC3AE8EA51}" type="presOf" srcId="{329F8376-52A7-4A76-9590-321E01C29793}" destId="{9952BBDF-36CB-4E92-8373-90BB3A3EC88A}" srcOrd="0" destOrd="0" presId="urn:microsoft.com/office/officeart/2005/8/layout/pyramid1"/>
    <dgm:cxn modelId="{289195FD-4631-4834-B6C1-902828FFB719}" type="presOf" srcId="{FFA840A5-40AE-4D78-BC6C-872BC112C818}" destId="{06167E20-51DA-4C3C-B4ED-E78DAE9A45E8}" srcOrd="0" destOrd="0" presId="urn:microsoft.com/office/officeart/2005/8/layout/pyramid1"/>
    <dgm:cxn modelId="{A10FB3FD-E136-41C7-A3B1-1C928FC65E60}" type="presOf" srcId="{4CCC3F95-705B-4A9F-80FB-3D9C22681E81}" destId="{332680C8-413D-4F9D-B1CA-C18EAFCA9606}" srcOrd="0" destOrd="0" presId="urn:microsoft.com/office/officeart/2005/8/layout/pyramid1"/>
    <dgm:cxn modelId="{2A182319-1263-4D83-B330-71F005BBF072}" type="presOf" srcId="{4CCC3F95-705B-4A9F-80FB-3D9C22681E81}" destId="{E7399319-4F4B-4BCF-AFE3-91C0E7EC44B4}" srcOrd="1" destOrd="0" presId="urn:microsoft.com/office/officeart/2005/8/layout/pyramid1"/>
    <dgm:cxn modelId="{855021F9-066E-412E-950B-772588CC5B99}" srcId="{329F8376-52A7-4A76-9590-321E01C29793}" destId="{4CCC3F95-705B-4A9F-80FB-3D9C22681E81}" srcOrd="1" destOrd="0" parTransId="{BB18C906-110B-484A-99C3-F4C692D9DB51}" sibTransId="{774E01AA-4506-4029-8D77-ECF05EDCF916}"/>
    <dgm:cxn modelId="{0D9DE5E9-415A-42AF-8E5C-DA91D8BF097D}" srcId="{329F8376-52A7-4A76-9590-321E01C29793}" destId="{930277E8-BC1A-4B28-9458-925C52D40658}" srcOrd="0" destOrd="0" parTransId="{8A6D702C-9205-41DD-BA3D-B61DFC4CAB25}" sibTransId="{C66F37B2-044A-47AD-B4E7-683CADAE2C49}"/>
    <dgm:cxn modelId="{12C11F48-DCE0-4266-A927-8DF8FAF559F2}" type="presOf" srcId="{FFA840A5-40AE-4D78-BC6C-872BC112C818}" destId="{1AE875BF-DE1A-4EAB-93F5-0D8FB7B7F3D4}" srcOrd="1" destOrd="0" presId="urn:microsoft.com/office/officeart/2005/8/layout/pyramid1"/>
    <dgm:cxn modelId="{4B8D3373-C439-4239-B5F3-038913E65F24}" type="presOf" srcId="{930277E8-BC1A-4B28-9458-925C52D40658}" destId="{E313A014-DF97-44A9-BA2B-73E809BF37E2}" srcOrd="0" destOrd="0" presId="urn:microsoft.com/office/officeart/2005/8/layout/pyramid1"/>
    <dgm:cxn modelId="{616A27EF-01BD-425F-A063-89753AE396EB}" type="presParOf" srcId="{9952BBDF-36CB-4E92-8373-90BB3A3EC88A}" destId="{A46873C3-2C9A-4158-B513-8607E6E13C33}" srcOrd="0" destOrd="0" presId="urn:microsoft.com/office/officeart/2005/8/layout/pyramid1"/>
    <dgm:cxn modelId="{4BE2F20C-8F59-41D4-B393-04801CA608E9}" type="presParOf" srcId="{A46873C3-2C9A-4158-B513-8607E6E13C33}" destId="{E313A014-DF97-44A9-BA2B-73E809BF37E2}" srcOrd="0" destOrd="0" presId="urn:microsoft.com/office/officeart/2005/8/layout/pyramid1"/>
    <dgm:cxn modelId="{ACC80DAC-03A1-47D7-B139-B15D79C81072}" type="presParOf" srcId="{A46873C3-2C9A-4158-B513-8607E6E13C33}" destId="{F979AF6D-74D5-4535-BFA4-8E3672F338D3}" srcOrd="1" destOrd="0" presId="urn:microsoft.com/office/officeart/2005/8/layout/pyramid1"/>
    <dgm:cxn modelId="{1DEE0926-11DE-402A-AF9B-0D18F14FBE41}" type="presParOf" srcId="{9952BBDF-36CB-4E92-8373-90BB3A3EC88A}" destId="{4A3B5864-B516-4062-A783-8B9B741B8973}" srcOrd="1" destOrd="0" presId="urn:microsoft.com/office/officeart/2005/8/layout/pyramid1"/>
    <dgm:cxn modelId="{9060B1DC-838E-4D5F-A476-4633A34084A1}" type="presParOf" srcId="{4A3B5864-B516-4062-A783-8B9B741B8973}" destId="{332680C8-413D-4F9D-B1CA-C18EAFCA9606}" srcOrd="0" destOrd="0" presId="urn:microsoft.com/office/officeart/2005/8/layout/pyramid1"/>
    <dgm:cxn modelId="{E4E862EF-7F33-44A0-8557-08942DCC97C5}" type="presParOf" srcId="{4A3B5864-B516-4062-A783-8B9B741B8973}" destId="{E7399319-4F4B-4BCF-AFE3-91C0E7EC44B4}" srcOrd="1" destOrd="0" presId="urn:microsoft.com/office/officeart/2005/8/layout/pyramid1"/>
    <dgm:cxn modelId="{829BB33F-0ADE-4818-93A9-31AB35D87318}" type="presParOf" srcId="{9952BBDF-36CB-4E92-8373-90BB3A3EC88A}" destId="{942FE669-1EA3-4740-B021-30488DD4505E}" srcOrd="2" destOrd="0" presId="urn:microsoft.com/office/officeart/2005/8/layout/pyramid1"/>
    <dgm:cxn modelId="{14A0E392-640F-4592-9678-388769F76C12}" type="presParOf" srcId="{942FE669-1EA3-4740-B021-30488DD4505E}" destId="{06167E20-51DA-4C3C-B4ED-E78DAE9A45E8}" srcOrd="0" destOrd="0" presId="urn:microsoft.com/office/officeart/2005/8/layout/pyramid1"/>
    <dgm:cxn modelId="{3F871972-630B-443F-AEA9-BE00D411C6D8}" type="presParOf" srcId="{942FE669-1EA3-4740-B021-30488DD4505E}" destId="{1AE875BF-DE1A-4EAB-93F5-0D8FB7B7F3D4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xmlns="" relId="rId1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313A014-DF97-44A9-BA2B-73E809BF37E2}">
      <dsp:nvSpPr>
        <dsp:cNvPr id="0" name=""/>
        <dsp:cNvSpPr/>
      </dsp:nvSpPr>
      <dsp:spPr>
        <a:xfrm>
          <a:off x="1547823" y="0"/>
          <a:ext cx="1547823" cy="664099"/>
        </a:xfrm>
        <a:prstGeom prst="trapezoid">
          <a:avLst>
            <a:gd name="adj" fmla="val 116536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b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/>
            <a:t>ACFCI</a:t>
          </a:r>
          <a:endParaRPr lang="fr-FR" sz="2400" kern="1200" dirty="0"/>
        </a:p>
      </dsp:txBody>
      <dsp:txXfrm>
        <a:off x="1547823" y="0"/>
        <a:ext cx="1547823" cy="664099"/>
      </dsp:txXfrm>
    </dsp:sp>
    <dsp:sp modelId="{332680C8-413D-4F9D-B1CA-C18EAFCA9606}">
      <dsp:nvSpPr>
        <dsp:cNvPr id="0" name=""/>
        <dsp:cNvSpPr/>
      </dsp:nvSpPr>
      <dsp:spPr>
        <a:xfrm>
          <a:off x="773911" y="664099"/>
          <a:ext cx="3095646" cy="664099"/>
        </a:xfrm>
        <a:prstGeom prst="trapezoid">
          <a:avLst>
            <a:gd name="adj" fmla="val 116536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b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/>
            <a:t>CRCI</a:t>
          </a:r>
          <a:endParaRPr lang="fr-FR" sz="2400" kern="1200" dirty="0"/>
        </a:p>
      </dsp:txBody>
      <dsp:txXfrm>
        <a:off x="1315649" y="664099"/>
        <a:ext cx="2012170" cy="664099"/>
      </dsp:txXfrm>
    </dsp:sp>
    <dsp:sp modelId="{06167E20-51DA-4C3C-B4ED-E78DAE9A45E8}">
      <dsp:nvSpPr>
        <dsp:cNvPr id="0" name=""/>
        <dsp:cNvSpPr/>
      </dsp:nvSpPr>
      <dsp:spPr>
        <a:xfrm>
          <a:off x="0" y="1328198"/>
          <a:ext cx="4643470" cy="664099"/>
        </a:xfrm>
        <a:prstGeom prst="trapezoid">
          <a:avLst>
            <a:gd name="adj" fmla="val 116536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b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/>
            <a:t>CCI</a:t>
          </a:r>
          <a:endParaRPr lang="fr-FR" sz="2400" kern="1200" dirty="0"/>
        </a:p>
      </dsp:txBody>
      <dsp:txXfrm>
        <a:off x="812607" y="1328198"/>
        <a:ext cx="3018255" cy="66409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313A014-DF97-44A9-BA2B-73E809BF37E2}">
      <dsp:nvSpPr>
        <dsp:cNvPr id="0" name=""/>
        <dsp:cNvSpPr/>
      </dsp:nvSpPr>
      <dsp:spPr>
        <a:xfrm>
          <a:off x="1000132" y="0"/>
          <a:ext cx="1000132" cy="283096"/>
        </a:xfrm>
        <a:prstGeom prst="trapezoid">
          <a:avLst>
            <a:gd name="adj" fmla="val 176641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b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400" kern="1200" dirty="0"/>
        </a:p>
      </dsp:txBody>
      <dsp:txXfrm>
        <a:off x="1000132" y="0"/>
        <a:ext cx="1000132" cy="283096"/>
      </dsp:txXfrm>
    </dsp:sp>
    <dsp:sp modelId="{332680C8-413D-4F9D-B1CA-C18EAFCA9606}">
      <dsp:nvSpPr>
        <dsp:cNvPr id="0" name=""/>
        <dsp:cNvSpPr/>
      </dsp:nvSpPr>
      <dsp:spPr>
        <a:xfrm>
          <a:off x="500066" y="283096"/>
          <a:ext cx="2000264" cy="283096"/>
        </a:xfrm>
        <a:prstGeom prst="trapezoid">
          <a:avLst>
            <a:gd name="adj" fmla="val 176641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b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400" kern="1200" dirty="0"/>
        </a:p>
      </dsp:txBody>
      <dsp:txXfrm>
        <a:off x="850112" y="283096"/>
        <a:ext cx="1300171" cy="283096"/>
      </dsp:txXfrm>
    </dsp:sp>
    <dsp:sp modelId="{06167E20-51DA-4C3C-B4ED-E78DAE9A45E8}">
      <dsp:nvSpPr>
        <dsp:cNvPr id="0" name=""/>
        <dsp:cNvSpPr/>
      </dsp:nvSpPr>
      <dsp:spPr>
        <a:xfrm>
          <a:off x="0" y="566193"/>
          <a:ext cx="3000395" cy="283096"/>
        </a:xfrm>
        <a:prstGeom prst="trapezoid">
          <a:avLst>
            <a:gd name="adj" fmla="val 176641"/>
          </a:avLst>
        </a:prstGeom>
        <a:solidFill>
          <a:srgbClr val="FF0000"/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b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smtClean="0"/>
            <a:t>CCI</a:t>
          </a:r>
          <a:endParaRPr lang="fr-FR" sz="1800" kern="1200" dirty="0"/>
        </a:p>
      </dsp:txBody>
      <dsp:txXfrm>
        <a:off x="525069" y="566193"/>
        <a:ext cx="1950257" cy="2830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fr-FR" dirty="0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 dirty="0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009F91D-47C4-42CA-8EA1-5FDCDB70B6AF}" type="slidenum">
              <a:rPr lang="fr-FR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9F91D-47C4-42CA-8EA1-5FDCDB70B6AF}" type="slidenum">
              <a:rPr lang="fr-FR" smtClean="0"/>
              <a:pPr/>
              <a:t>1</a:t>
            </a:fld>
            <a:endParaRPr lang="fr-FR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9F91D-47C4-42CA-8EA1-5FDCDB70B6AF}" type="slidenum">
              <a:rPr lang="fr-FR" smtClean="0"/>
              <a:pPr/>
              <a:t>8</a:t>
            </a:fld>
            <a:endParaRPr lang="fr-F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à coins arrondis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à coins arrondis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r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20" name="Sous-titr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19" name="Espace réservé de la date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FB8DFA-AD51-4ED2-8F3E-2A939A4293F3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D05C072-0D6A-47E8-AD8D-A3CF643BE0DB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à coins arrondis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à coins arrondis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FE0118-3301-4925-95B2-CD86A03652E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ACDE26-2436-4B14-B566-B47DACB083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0E62BC-38FB-4AD6-866F-03D3E1D83307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75CDE2-E73A-438C-B84A-52B96B940DD8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à coins arrondis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32885B-FEFB-4D16-A87F-046ACCBBF219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94639E-753F-496D-95AA-A52E6ADCE3F8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à coins arrondis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Arrondir un rectangle à un seul coin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31F12D-1002-4ACE-AE87-4C9DFA1C9C00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fr-FR" smtClean="0"/>
              <a:t>Cliquez sur l'icône pour ajouter une image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98CD74E-1F39-4E10-8E30-1D0606B25F70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D922022-075E-4DF9-938A-07D8E012EC1D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à coins arrondis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à coins arrondis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Espace réservé du titre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25" name="Espace réservé de la date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fr-FR" dirty="0"/>
          </a:p>
        </p:txBody>
      </p:sp>
      <p:sp>
        <p:nvSpPr>
          <p:cNvPr id="18" name="Espace réservé du pied de page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382CFDF-F1D2-4432-A253-99333E2D2198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image" Target="../media/image8.jpeg"/><Relationship Id="rId18" Type="http://schemas.microsoft.com/office/2007/relationships/diagramDrawing" Target="../diagrams/drawing2.xml"/><Relationship Id="rId3" Type="http://schemas.openxmlformats.org/officeDocument/2006/relationships/image" Target="../media/image6.jpeg"/><Relationship Id="rId21" Type="http://schemas.openxmlformats.org/officeDocument/2006/relationships/image" Target="http://www.villagesdefrance.free.fr/dept/dept_cartes/carte_tarn.jpg" TargetMode="External"/><Relationship Id="rId7" Type="http://schemas.openxmlformats.org/officeDocument/2006/relationships/diagramQuickStyle" Target="../diagrams/quickStyle1.xml"/><Relationship Id="rId12" Type="http://schemas.openxmlformats.org/officeDocument/2006/relationships/oleObject" Target="../embeddings/oleObject2.bin"/><Relationship Id="rId17" Type="http://schemas.openxmlformats.org/officeDocument/2006/relationships/diagramColors" Target="../diagrams/colors2.xml"/><Relationship Id="rId2" Type="http://schemas.openxmlformats.org/officeDocument/2006/relationships/slideLayout" Target="../slideLayouts/slideLayout7.xml"/><Relationship Id="rId16" Type="http://schemas.openxmlformats.org/officeDocument/2006/relationships/diagramQuickStyle" Target="../diagrams/quickStyle2.xml"/><Relationship Id="rId20" Type="http://schemas.openxmlformats.org/officeDocument/2006/relationships/image" Target="../media/image10.jpeg"/><Relationship Id="rId1" Type="http://schemas.openxmlformats.org/officeDocument/2006/relationships/vmlDrawing" Target="../drawings/vmlDrawing1.vml"/><Relationship Id="rId6" Type="http://schemas.openxmlformats.org/officeDocument/2006/relationships/diagramLayout" Target="../diagrams/layout1.xml"/><Relationship Id="rId11" Type="http://schemas.openxmlformats.org/officeDocument/2006/relationships/image" Target="../media/image7.jpeg"/><Relationship Id="rId5" Type="http://schemas.openxmlformats.org/officeDocument/2006/relationships/diagramData" Target="../diagrams/data1.xml"/><Relationship Id="rId15" Type="http://schemas.openxmlformats.org/officeDocument/2006/relationships/diagramLayout" Target="../diagrams/layout2.xml"/><Relationship Id="rId23" Type="http://schemas.openxmlformats.org/officeDocument/2006/relationships/image" Target="http://www.albi.cci.fr/rubrique/albigeois/image/tarn.gif" TargetMode="External"/><Relationship Id="rId10" Type="http://schemas.openxmlformats.org/officeDocument/2006/relationships/oleObject" Target="../embeddings/oleObject1.bin"/><Relationship Id="rId19" Type="http://schemas.openxmlformats.org/officeDocument/2006/relationships/image" Target="../media/image9.png"/><Relationship Id="rId4" Type="http://schemas.openxmlformats.org/officeDocument/2006/relationships/image" Target="http://www.sivert.fr/web/upload_img/cci.jpg" TargetMode="External"/><Relationship Id="rId9" Type="http://schemas.microsoft.com/office/2007/relationships/diagramDrawing" Target="../diagrams/drawing1.xml"/><Relationship Id="rId14" Type="http://schemas.openxmlformats.org/officeDocument/2006/relationships/diagramData" Target="../diagrams/data2.xml"/><Relationship Id="rId22" Type="http://schemas.openxmlformats.org/officeDocument/2006/relationships/image" Target="../media/image11.gi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gif"/><Relationship Id="rId12" Type="http://schemas.openxmlformats.org/officeDocument/2006/relationships/image" Target="../media/image2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11" Type="http://schemas.openxmlformats.org/officeDocument/2006/relationships/image" Target="../media/image20.jpeg"/><Relationship Id="rId5" Type="http://schemas.openxmlformats.org/officeDocument/2006/relationships/image" Target="../media/image14.jpeg"/><Relationship Id="rId10" Type="http://schemas.openxmlformats.org/officeDocument/2006/relationships/image" Target="../media/image19.jpe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projets.albi.cci.fr/default.aspx" TargetMode="Externa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9.png"/><Relationship Id="rId7" Type="http://schemas.openxmlformats.org/officeDocument/2006/relationships/image" Target="../media/image5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56.png"/><Relationship Id="rId5" Type="http://schemas.openxmlformats.org/officeDocument/2006/relationships/image" Target="../media/image51.jpeg"/><Relationship Id="rId10" Type="http://schemas.openxmlformats.org/officeDocument/2006/relationships/image" Target="../media/image55.png"/><Relationship Id="rId4" Type="http://schemas.openxmlformats.org/officeDocument/2006/relationships/image" Target="../media/image50.png"/><Relationship Id="rId9" Type="http://schemas.openxmlformats.org/officeDocument/2006/relationships/image" Target="../media/image5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685800" y="1571612"/>
            <a:ext cx="7772400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/>
              <a:t>Création d’un site de travail collaboratif et administration système</a:t>
            </a:r>
            <a:endParaRPr lang="fr-FR" dirty="0"/>
          </a:p>
        </p:txBody>
      </p:sp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>
          <a:xfrm>
            <a:off x="857224" y="4071942"/>
            <a:ext cx="7429552" cy="714380"/>
          </a:xfrm>
        </p:spPr>
        <p:txBody>
          <a:bodyPr/>
          <a:lstStyle/>
          <a:p>
            <a:pPr algn="ctr"/>
            <a:r>
              <a:rPr lang="fr-FR" dirty="0" smtClean="0"/>
              <a:t>Présentation du travail réalisé durant le stage effectué du 7 avril 2008 au 13 juin 2008</a:t>
            </a:r>
            <a:endParaRPr lang="fr-FR" dirty="0"/>
          </a:p>
        </p:txBody>
      </p:sp>
      <p:pic>
        <p:nvPicPr>
          <p:cNvPr id="6" name="Image 5"/>
          <p:cNvPicPr/>
          <p:nvPr/>
        </p:nvPicPr>
        <p:blipFill>
          <a:blip r:embed="rId3" cstate="print"/>
          <a:srcRect l="3914"/>
          <a:stretch>
            <a:fillRect/>
          </a:stretch>
        </p:blipFill>
        <p:spPr bwMode="auto">
          <a:xfrm>
            <a:off x="500034" y="500042"/>
            <a:ext cx="768985" cy="9286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Image 6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29586" y="500042"/>
            <a:ext cx="714380" cy="10671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ZoneTexte 7"/>
          <p:cNvSpPr txBox="1"/>
          <p:nvPr/>
        </p:nvSpPr>
        <p:spPr>
          <a:xfrm>
            <a:off x="3000364" y="642918"/>
            <a:ext cx="3143272" cy="55399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Matthieu DUSSAULT</a:t>
            </a:r>
          </a:p>
          <a:p>
            <a:pPr algn="ctr"/>
            <a:r>
              <a:rPr lang="fr-FR" sz="1200" dirty="0" smtClean="0"/>
              <a:t>Promotion 2007-2008</a:t>
            </a:r>
            <a:endParaRPr lang="fr-FR" sz="1200" dirty="0"/>
          </a:p>
        </p:txBody>
      </p:sp>
      <p:sp>
        <p:nvSpPr>
          <p:cNvPr id="9" name="ZoneTexte 8"/>
          <p:cNvSpPr txBox="1"/>
          <p:nvPr/>
        </p:nvSpPr>
        <p:spPr>
          <a:xfrm>
            <a:off x="678629" y="4952068"/>
            <a:ext cx="778674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 smtClean="0"/>
              <a:t>Tuteur de stage:</a:t>
            </a:r>
            <a:r>
              <a:rPr lang="fr-FR" b="1" dirty="0" smtClean="0"/>
              <a:t> </a:t>
            </a:r>
            <a:r>
              <a:rPr lang="fr-FR" dirty="0" smtClean="0"/>
              <a:t>Monsieur Alain RAYNAL</a:t>
            </a:r>
          </a:p>
          <a:p>
            <a:r>
              <a:rPr lang="fr-FR" dirty="0" smtClean="0"/>
              <a:t>	Administrateur Systèmes Informatiques et Télécommunications</a:t>
            </a:r>
          </a:p>
          <a:p>
            <a:endParaRPr lang="fr-FR" dirty="0" smtClean="0"/>
          </a:p>
          <a:p>
            <a:r>
              <a:rPr lang="fr-FR" b="1" u="sng" dirty="0" smtClean="0"/>
              <a:t>Tuteur pédagogique:</a:t>
            </a:r>
            <a:r>
              <a:rPr lang="fr-FR" b="1" dirty="0" smtClean="0"/>
              <a:t> </a:t>
            </a:r>
            <a:r>
              <a:rPr lang="fr-FR" dirty="0" smtClean="0"/>
              <a:t>Monsieur Alain CAPLAIN</a:t>
            </a:r>
          </a:p>
          <a:p>
            <a:r>
              <a:rPr lang="fr-FR" dirty="0" smtClean="0"/>
              <a:t>	Professeur d’Algorithmique de ce C, C++</a:t>
            </a:r>
            <a:endParaRPr lang="fr-FR" dirty="0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B8DFA-AD51-4ED2-8F3E-2A939A4293F3}" type="slidenum">
              <a:rPr lang="fr-FR" smtClean="0"/>
              <a:pPr/>
              <a:t>1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Plan</a:t>
            </a:r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898912"/>
          </a:xfrm>
        </p:spPr>
        <p:txBody>
          <a:bodyPr>
            <a:normAutofit/>
          </a:bodyPr>
          <a:lstStyle/>
          <a:p>
            <a:r>
              <a:rPr lang="en-US" dirty="0" err="1" smtClean="0">
                <a:sym typeface="Wingdings" pitchFamily="2" charset="2"/>
              </a:rPr>
              <a:t>Présentation</a:t>
            </a:r>
            <a:r>
              <a:rPr lang="en-US" dirty="0" smtClean="0">
                <a:sym typeface="Wingdings" pitchFamily="2" charset="2"/>
              </a:rPr>
              <a:t> de la </a:t>
            </a:r>
            <a:r>
              <a:rPr lang="en-US" dirty="0" err="1" smtClean="0">
                <a:sym typeface="Wingdings" pitchFamily="2" charset="2"/>
              </a:rPr>
              <a:t>Chambre</a:t>
            </a:r>
            <a:r>
              <a:rPr lang="en-US" dirty="0" smtClean="0">
                <a:sym typeface="Wingdings" pitchFamily="2" charset="2"/>
              </a:rPr>
              <a:t> de Commerce et </a:t>
            </a:r>
            <a:r>
              <a:rPr lang="en-US" dirty="0" err="1" smtClean="0">
                <a:sym typeface="Wingdings" pitchFamily="2" charset="2"/>
              </a:rPr>
              <a:t>d’Industrie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d’Albi-Carmaux-Gaillac</a:t>
            </a:r>
            <a:endParaRPr lang="en-US" dirty="0" smtClean="0">
              <a:sym typeface="Wingdings" pitchFamily="2" charset="2"/>
            </a:endParaRPr>
          </a:p>
          <a:p>
            <a:endParaRPr lang="en-US" dirty="0" smtClean="0">
              <a:sym typeface="Wingdings" pitchFamily="2" charset="2"/>
            </a:endParaRPr>
          </a:p>
          <a:p>
            <a:endParaRPr lang="fr-FR" dirty="0" smtClean="0"/>
          </a:p>
          <a:p>
            <a:r>
              <a:rPr lang="fr-FR" dirty="0" smtClean="0"/>
              <a:t>Présentation du travail, des problèmes et de leurs résolutions</a:t>
            </a:r>
          </a:p>
          <a:p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Conclusions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5C072-0D6A-47E8-AD8D-A3CF643BE0DB}" type="slidenum">
              <a:rPr lang="fr-FR" smtClean="0"/>
              <a:pPr/>
              <a:t>2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sz="half" idx="1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buNone/>
            </a:pPr>
            <a:r>
              <a:rPr lang="en-US" sz="3600" dirty="0" err="1" smtClean="0">
                <a:latin typeface="Calibri" pitchFamily="34" charset="0"/>
                <a:sym typeface="Wingdings" pitchFamily="2" charset="2"/>
              </a:rPr>
              <a:t>Présentation</a:t>
            </a:r>
            <a:r>
              <a:rPr lang="en-US" sz="3600" dirty="0" smtClean="0">
                <a:latin typeface="Calibri" pitchFamily="34" charset="0"/>
                <a:sym typeface="Wingdings" pitchFamily="2" charset="2"/>
              </a:rPr>
              <a:t> de la </a:t>
            </a:r>
            <a:r>
              <a:rPr lang="en-US" sz="3600" dirty="0" err="1" smtClean="0">
                <a:latin typeface="Calibri" pitchFamily="34" charset="0"/>
                <a:sym typeface="Wingdings" pitchFamily="2" charset="2"/>
              </a:rPr>
              <a:t>Chambre</a:t>
            </a:r>
            <a:r>
              <a:rPr lang="en-US" sz="3600" dirty="0" smtClean="0">
                <a:latin typeface="Calibri" pitchFamily="34" charset="0"/>
                <a:sym typeface="Wingdings" pitchFamily="2" charset="2"/>
              </a:rPr>
              <a:t> de Commerce et </a:t>
            </a:r>
            <a:r>
              <a:rPr lang="en-US" sz="3600" dirty="0" err="1" smtClean="0">
                <a:latin typeface="Calibri" pitchFamily="34" charset="0"/>
                <a:sym typeface="Wingdings" pitchFamily="2" charset="2"/>
              </a:rPr>
              <a:t>d’Industrie</a:t>
            </a:r>
            <a:r>
              <a:rPr lang="en-US" sz="3600" dirty="0" smtClean="0">
                <a:latin typeface="Calibri" pitchFamily="34" charset="0"/>
                <a:sym typeface="Wingdings" pitchFamily="2" charset="2"/>
              </a:rPr>
              <a:t> </a:t>
            </a:r>
            <a:r>
              <a:rPr lang="en-US" sz="3600" dirty="0" err="1" smtClean="0">
                <a:latin typeface="Calibri" pitchFamily="34" charset="0"/>
                <a:sym typeface="Wingdings" pitchFamily="2" charset="2"/>
              </a:rPr>
              <a:t>d’Albi-Carmaux-Gaillac</a:t>
            </a:r>
            <a:endParaRPr lang="fr-FR" sz="3600" dirty="0">
              <a:latin typeface="Calibri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643570" y="1928802"/>
            <a:ext cx="2786082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ym typeface="Wingdings" pitchFamily="2" charset="2"/>
              </a:rPr>
              <a:t>Présentation</a:t>
            </a:r>
            <a:r>
              <a:rPr lang="en-US" dirty="0" smtClean="0">
                <a:sym typeface="Wingdings" pitchFamily="2" charset="2"/>
              </a:rPr>
              <a:t> de la CCI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5643570" y="3143248"/>
            <a:ext cx="2786082" cy="35719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ym typeface="Wingdings" pitchFamily="2" charset="2"/>
              </a:rPr>
              <a:t>Travail </a:t>
            </a:r>
            <a:r>
              <a:rPr lang="en-US" dirty="0" err="1" smtClean="0">
                <a:sym typeface="Wingdings" pitchFamily="2" charset="2"/>
              </a:rPr>
              <a:t>effectué</a:t>
            </a: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5643570" y="4357694"/>
            <a:ext cx="2786082" cy="35719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ym typeface="Wingdings" pitchFamily="2" charset="2"/>
              </a:rPr>
              <a:t>Conclusions</a:t>
            </a:r>
            <a:endParaRPr lang="fr-FR" dirty="0"/>
          </a:p>
        </p:txBody>
      </p:sp>
      <p:sp>
        <p:nvSpPr>
          <p:cNvPr id="12" name="Flèche vers le bas 11"/>
          <p:cNvSpPr/>
          <p:nvPr/>
        </p:nvSpPr>
        <p:spPr>
          <a:xfrm>
            <a:off x="6715140" y="2357430"/>
            <a:ext cx="484632" cy="692656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èche vers le bas 13"/>
          <p:cNvSpPr/>
          <p:nvPr/>
        </p:nvSpPr>
        <p:spPr>
          <a:xfrm>
            <a:off x="6715140" y="3593600"/>
            <a:ext cx="484632" cy="692656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4639E-753F-496D-95AA-A52E6ADCE3F8}" type="slidenum">
              <a:rPr lang="fr-FR" smtClean="0"/>
              <a:pPr/>
              <a:t>3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461221" y="1142984"/>
            <a:ext cx="8254183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u="sng" dirty="0" smtClean="0"/>
              <a:t>Bref historique:</a:t>
            </a:r>
          </a:p>
          <a:p>
            <a:pPr lvl="1">
              <a:buFont typeface="Arial" pitchFamily="34" charset="0"/>
              <a:buChar char="•"/>
            </a:pPr>
            <a:r>
              <a:rPr lang="fr-FR" b="1" u="sng" dirty="0" smtClean="0"/>
              <a:t>1650:</a:t>
            </a:r>
            <a:r>
              <a:rPr lang="fr-FR" dirty="0" smtClean="0"/>
              <a:t> Création de la 1</a:t>
            </a:r>
            <a:r>
              <a:rPr lang="fr-FR" baseline="30000" dirty="0" smtClean="0"/>
              <a:t>ère</a:t>
            </a:r>
            <a:r>
              <a:rPr lang="fr-FR" dirty="0" smtClean="0"/>
              <a:t> CCI à Marseille afin d’être le lieu de </a:t>
            </a:r>
          </a:p>
          <a:p>
            <a:pPr lvl="1"/>
            <a:r>
              <a:rPr lang="fr-FR" dirty="0" smtClean="0"/>
              <a:t>rencontre entre la puissance publique et les forces économiques</a:t>
            </a:r>
          </a:p>
          <a:p>
            <a:pPr lvl="1"/>
            <a:r>
              <a:rPr lang="fr-FR" dirty="0" smtClean="0"/>
              <a:t> du pays</a:t>
            </a:r>
          </a:p>
          <a:p>
            <a:pPr lvl="1">
              <a:buFont typeface="Arial" pitchFamily="34" charset="0"/>
              <a:buChar char="•"/>
            </a:pPr>
            <a:r>
              <a:rPr lang="fr-FR" dirty="0" smtClean="0"/>
              <a:t>Henri IV officialise l’institution</a:t>
            </a:r>
          </a:p>
          <a:p>
            <a:pPr lvl="1">
              <a:buFont typeface="Arial" pitchFamily="34" charset="0"/>
              <a:buChar char="•"/>
            </a:pPr>
            <a:r>
              <a:rPr lang="fr-FR" b="1" u="sng" dirty="0" smtClean="0"/>
              <a:t>1789:</a:t>
            </a:r>
            <a:r>
              <a:rPr lang="fr-FR" b="1" dirty="0" smtClean="0"/>
              <a:t> </a:t>
            </a:r>
            <a:r>
              <a:rPr lang="fr-FR" dirty="0" smtClean="0"/>
              <a:t>La Révolution abolit les CCI</a:t>
            </a:r>
          </a:p>
          <a:p>
            <a:pPr lvl="1">
              <a:buFont typeface="Arial" pitchFamily="34" charset="0"/>
              <a:buChar char="•"/>
            </a:pPr>
            <a:r>
              <a:rPr lang="fr-FR" dirty="0" smtClean="0"/>
              <a:t>Bonaparte les rétablit et elles vont se développer pendant tout le XIXème </a:t>
            </a:r>
          </a:p>
          <a:p>
            <a:pPr lvl="1"/>
            <a:r>
              <a:rPr lang="fr-FR" dirty="0" smtClean="0"/>
              <a:t>siècle et ce partout où l’économie locale a besoin de leurs structures et de </a:t>
            </a:r>
          </a:p>
          <a:p>
            <a:pPr lvl="1"/>
            <a:r>
              <a:rPr lang="fr-FR" dirty="0" smtClean="0"/>
              <a:t>leurs services</a:t>
            </a:r>
            <a:endParaRPr lang="fr-FR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285720" y="142852"/>
            <a:ext cx="8572500" cy="95410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square" anchor="t">
            <a:spAutoFit/>
          </a:bodyPr>
          <a:lstStyle/>
          <a:p>
            <a:pPr marL="0" marR="0" lvl="0" indent="0" algn="ctr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La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Chambre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 de Commerce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 et </a:t>
            </a:r>
            <a:r>
              <a:rPr kumimoji="0" lang="en-US" sz="2800" b="1" i="0" u="none" strike="noStrike" kern="1200" cap="none" spc="0" normalizeH="0" noProof="0" dirty="0" err="1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d’Industrie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 </a:t>
            </a:r>
            <a:r>
              <a:rPr kumimoji="0" lang="en-US" sz="2800" b="1" i="0" u="none" strike="noStrike" kern="1200" cap="none" spc="0" normalizeH="0" noProof="0" dirty="0" err="1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d’Albi-Carmaux-Gaillac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: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  <a:sym typeface="Wingdings" pitchFamily="2" charset="2"/>
            </a:endParaRPr>
          </a:p>
        </p:txBody>
      </p:sp>
      <p:pic>
        <p:nvPicPr>
          <p:cNvPr id="6" name="Image 5" descr="http://www.sivert.fr/web/upload_img/cci.jpg"/>
          <p:cNvPicPr/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7858148" y="1142984"/>
            <a:ext cx="941704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Diagramme 8"/>
          <p:cNvGraphicFramePr/>
          <p:nvPr/>
        </p:nvGraphicFramePr>
        <p:xfrm>
          <a:off x="2143108" y="4429132"/>
          <a:ext cx="4643470" cy="19922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0" name="ZoneTexte 9"/>
          <p:cNvSpPr txBox="1"/>
          <p:nvPr/>
        </p:nvSpPr>
        <p:spPr>
          <a:xfrm>
            <a:off x="5143504" y="4214818"/>
            <a:ext cx="877163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FR" dirty="0" smtClean="0"/>
              <a:t>CCIFE</a:t>
            </a:r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342686" y="3929066"/>
            <a:ext cx="1300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u="sng" dirty="0" smtClean="0"/>
              <a:t>Hiérarchie:</a:t>
            </a:r>
            <a:endParaRPr lang="fr-FR" u="sng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6715140" y="3500438"/>
            <a:ext cx="2071702" cy="178595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5" name="Groupe 14"/>
          <p:cNvGrpSpPr/>
          <p:nvPr/>
        </p:nvGrpSpPr>
        <p:grpSpPr>
          <a:xfrm>
            <a:off x="6715140" y="3571876"/>
            <a:ext cx="2071702" cy="1671734"/>
            <a:chOff x="1928794" y="3857628"/>
            <a:chExt cx="2071702" cy="1671734"/>
          </a:xfrm>
        </p:grpSpPr>
        <p:sp>
          <p:nvSpPr>
            <p:cNvPr id="14" name="ZoneTexte 13"/>
            <p:cNvSpPr txBox="1"/>
            <p:nvPr/>
          </p:nvSpPr>
          <p:spPr>
            <a:xfrm>
              <a:off x="1928794" y="4929198"/>
              <a:ext cx="2071702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100" dirty="0" smtClean="0"/>
                <a:t>Chambres de Commerce et d’Industrie Françaises à l’Etranger</a:t>
              </a:r>
              <a:endParaRPr lang="fr-FR" sz="1100" dirty="0"/>
            </a:p>
          </p:txBody>
        </p:sp>
        <p:graphicFrame>
          <p:nvGraphicFramePr>
            <p:cNvPr id="1025" name="Object 1"/>
            <p:cNvGraphicFramePr>
              <a:graphicFrameLocks noChangeAspect="1"/>
            </p:cNvGraphicFramePr>
            <p:nvPr/>
          </p:nvGraphicFramePr>
          <p:xfrm>
            <a:off x="2071670" y="3857628"/>
            <a:ext cx="1817669" cy="1004890"/>
          </p:xfrm>
          <a:graphic>
            <a:graphicData uri="http://schemas.openxmlformats.org/presentationml/2006/ole">
              <p:oleObj spid="_x0000_s1025" name="Image bitmap" r:id="rId10" imgW="2266667" imgH="1276190" progId="PBrush">
                <p:embed/>
              </p:oleObj>
            </a:graphicData>
          </a:graphic>
        </p:graphicFrame>
      </p:grpSp>
      <p:cxnSp>
        <p:nvCxnSpPr>
          <p:cNvPr id="18" name="Connecteur droit avec flèche 17"/>
          <p:cNvCxnSpPr>
            <a:stCxn id="16" idx="1"/>
            <a:endCxn id="10" idx="3"/>
          </p:cNvCxnSpPr>
          <p:nvPr/>
        </p:nvCxnSpPr>
        <p:spPr>
          <a:xfrm rot="10800000" flipV="1">
            <a:off x="6020668" y="4393412"/>
            <a:ext cx="694473" cy="607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357158" y="4286256"/>
            <a:ext cx="2071702" cy="164307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" name="Image 19" descr="ACFCI_"/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28596" y="4357694"/>
            <a:ext cx="1928826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ZoneTexte 20"/>
          <p:cNvSpPr txBox="1"/>
          <p:nvPr/>
        </p:nvSpPr>
        <p:spPr>
          <a:xfrm>
            <a:off x="357158" y="5286388"/>
            <a:ext cx="207170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 smtClean="0"/>
              <a:t>Assemblée des Chambres Françaises de Commerce et d’Industrie</a:t>
            </a:r>
            <a:endParaRPr lang="fr-FR" sz="1100" dirty="0"/>
          </a:p>
        </p:txBody>
      </p:sp>
      <p:cxnSp>
        <p:nvCxnSpPr>
          <p:cNvPr id="23" name="Connecteur droit avec flèche 22"/>
          <p:cNvCxnSpPr>
            <a:stCxn id="19" idx="3"/>
          </p:cNvCxnSpPr>
          <p:nvPr/>
        </p:nvCxnSpPr>
        <p:spPr>
          <a:xfrm flipV="1">
            <a:off x="2428860" y="4857760"/>
            <a:ext cx="1571636" cy="25003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6715140" y="4429132"/>
            <a:ext cx="2071702" cy="164307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7072330" y="4500570"/>
          <a:ext cx="1357322" cy="1082421"/>
        </p:xfrm>
        <a:graphic>
          <a:graphicData uri="http://schemas.openxmlformats.org/presentationml/2006/ole">
            <p:oleObj spid="_x0000_s1027" name="Image bitmap" r:id="rId12" imgW="3304762" imgH="2657846" progId="PBrush">
              <p:embed/>
            </p:oleObj>
          </a:graphicData>
        </a:graphic>
      </p:graphicFrame>
      <p:sp>
        <p:nvSpPr>
          <p:cNvPr id="27" name="ZoneTexte 26"/>
          <p:cNvSpPr txBox="1"/>
          <p:nvPr/>
        </p:nvSpPr>
        <p:spPr>
          <a:xfrm>
            <a:off x="6715140" y="5569881"/>
            <a:ext cx="207170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 smtClean="0"/>
              <a:t>Chambres Régionales de Commerce et d’Industrie</a:t>
            </a:r>
            <a:endParaRPr lang="fr-FR" sz="1100" dirty="0"/>
          </a:p>
        </p:txBody>
      </p:sp>
      <p:cxnSp>
        <p:nvCxnSpPr>
          <p:cNvPr id="29" name="Connecteur droit avec flèche 28"/>
          <p:cNvCxnSpPr>
            <a:stCxn id="24" idx="1"/>
          </p:cNvCxnSpPr>
          <p:nvPr/>
        </p:nvCxnSpPr>
        <p:spPr>
          <a:xfrm rot="10800000" flipV="1">
            <a:off x="5072066" y="5250668"/>
            <a:ext cx="1643074" cy="25003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357158" y="4500570"/>
            <a:ext cx="2071702" cy="164307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2" name="Connecteur droit avec flèche 31"/>
          <p:cNvCxnSpPr>
            <a:stCxn id="30" idx="3"/>
          </p:cNvCxnSpPr>
          <p:nvPr/>
        </p:nvCxnSpPr>
        <p:spPr>
          <a:xfrm>
            <a:off x="2428860" y="5322107"/>
            <a:ext cx="1500198" cy="75009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3" name="Image 32" descr="cci"/>
          <p:cNvPicPr/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000100" y="4572008"/>
            <a:ext cx="857256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ZoneTexte 33"/>
          <p:cNvSpPr txBox="1"/>
          <p:nvPr/>
        </p:nvSpPr>
        <p:spPr>
          <a:xfrm>
            <a:off x="285720" y="5715016"/>
            <a:ext cx="207170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 smtClean="0"/>
              <a:t>Chambres de Commerce et d’Industrie</a:t>
            </a:r>
            <a:endParaRPr lang="fr-FR" sz="1100" dirty="0"/>
          </a:p>
        </p:txBody>
      </p:sp>
      <p:graphicFrame>
        <p:nvGraphicFramePr>
          <p:cNvPr id="35" name="Diagramme 34"/>
          <p:cNvGraphicFramePr/>
          <p:nvPr/>
        </p:nvGraphicFramePr>
        <p:xfrm>
          <a:off x="3000364" y="5143512"/>
          <a:ext cx="3000396" cy="8492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pic>
        <p:nvPicPr>
          <p:cNvPr id="36" name="Image 35"/>
          <p:cNvPicPr/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572396" y="1214422"/>
            <a:ext cx="10668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ZoneTexte 36"/>
          <p:cNvSpPr txBox="1"/>
          <p:nvPr/>
        </p:nvSpPr>
        <p:spPr>
          <a:xfrm>
            <a:off x="500034" y="1285860"/>
            <a:ext cx="715131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fr-FR" dirty="0" smtClean="0"/>
              <a:t>Crée le 13 mars 1872</a:t>
            </a:r>
          </a:p>
          <a:p>
            <a:pPr algn="just">
              <a:buFont typeface="Arial" pitchFamily="34" charset="0"/>
              <a:buChar char="•"/>
            </a:pPr>
            <a:r>
              <a:rPr lang="fr-FR" dirty="0" smtClean="0"/>
              <a:t>Au service des industriels, commerçants et prestataires de services</a:t>
            </a:r>
          </a:p>
          <a:p>
            <a:pPr algn="just"/>
            <a:r>
              <a:rPr lang="fr-FR" dirty="0" smtClean="0"/>
              <a:t> installés dans les 23 cantons et les 170 communes de </a:t>
            </a:r>
          </a:p>
          <a:p>
            <a:pPr algn="just"/>
            <a:r>
              <a:rPr lang="fr-FR" dirty="0" smtClean="0"/>
              <a:t>l’arrondissement d’Albi.</a:t>
            </a:r>
          </a:p>
          <a:p>
            <a:pPr algn="just">
              <a:buFont typeface="Arial" pitchFamily="34" charset="0"/>
              <a:buChar char="•"/>
            </a:pPr>
            <a:r>
              <a:rPr lang="fr-FR" dirty="0" smtClean="0"/>
              <a:t>Près de 5000 entreprises composent les ressortissants de la </a:t>
            </a:r>
          </a:p>
          <a:p>
            <a:pPr algn="just"/>
            <a:r>
              <a:rPr lang="fr-FR" dirty="0" smtClean="0"/>
              <a:t>Chambre de Commerce </a:t>
            </a:r>
            <a:r>
              <a:rPr lang="fr-FR" dirty="0" err="1" smtClean="0"/>
              <a:t>etd’Industrie</a:t>
            </a:r>
            <a:endParaRPr lang="fr-FR" dirty="0"/>
          </a:p>
        </p:txBody>
      </p:sp>
      <p:pic>
        <p:nvPicPr>
          <p:cNvPr id="38" name="Image 37" descr="http://www.villagesdefrance.free.fr/dept/dept_cartes/carte_tarn.jpg"/>
          <p:cNvPicPr/>
          <p:nvPr/>
        </p:nvPicPr>
        <p:blipFill>
          <a:blip r:embed="rId20" r:link="rId21" cstate="print"/>
          <a:srcRect/>
          <a:stretch>
            <a:fillRect/>
          </a:stretch>
        </p:blipFill>
        <p:spPr bwMode="auto">
          <a:xfrm>
            <a:off x="5572132" y="3643314"/>
            <a:ext cx="2800344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Image 38" descr="l'arrondissement d'albi dans le tarn "/>
          <p:cNvPicPr/>
          <p:nvPr/>
        </p:nvPicPr>
        <p:blipFill>
          <a:blip r:embed="rId22" r:link="rId23" cstate="print"/>
          <a:srcRect/>
          <a:stretch>
            <a:fillRect/>
          </a:stretch>
        </p:blipFill>
        <p:spPr bwMode="auto">
          <a:xfrm>
            <a:off x="4572000" y="3286124"/>
            <a:ext cx="4000528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ZoneTexte 39"/>
          <p:cNvSpPr txBox="1"/>
          <p:nvPr/>
        </p:nvSpPr>
        <p:spPr>
          <a:xfrm>
            <a:off x="857224" y="3286124"/>
            <a:ext cx="302198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4 activités principales:</a:t>
            </a:r>
          </a:p>
          <a:p>
            <a:pPr lvl="1">
              <a:buFont typeface="Arial" pitchFamily="34" charset="0"/>
              <a:buChar char="•"/>
            </a:pPr>
            <a:r>
              <a:rPr lang="fr-FR" dirty="0" smtClean="0"/>
              <a:t>Consultation</a:t>
            </a:r>
          </a:p>
          <a:p>
            <a:pPr lvl="1">
              <a:buFont typeface="Arial" pitchFamily="34" charset="0"/>
              <a:buChar char="•"/>
            </a:pPr>
            <a:r>
              <a:rPr lang="fr-FR" dirty="0" smtClean="0"/>
              <a:t>Appui aux entreprises </a:t>
            </a:r>
          </a:p>
          <a:p>
            <a:pPr lvl="1">
              <a:buFont typeface="Arial" pitchFamily="34" charset="0"/>
              <a:buChar char="•"/>
            </a:pPr>
            <a:r>
              <a:rPr lang="fr-FR" dirty="0" smtClean="0"/>
              <a:t>Appui aux territoires </a:t>
            </a:r>
          </a:p>
          <a:p>
            <a:pPr lvl="1">
              <a:buFont typeface="Arial" pitchFamily="34" charset="0"/>
              <a:buChar char="•"/>
            </a:pPr>
            <a:r>
              <a:rPr lang="fr-FR" dirty="0" smtClean="0"/>
              <a:t>Formation</a:t>
            </a:r>
            <a:endParaRPr lang="fr-FR" dirty="0"/>
          </a:p>
        </p:txBody>
      </p:sp>
      <p:sp>
        <p:nvSpPr>
          <p:cNvPr id="42" name="Espace réservé du numéro de diapositive 4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2885B-FEFB-4D16-A87F-046ACCBBF219}" type="slidenum">
              <a:rPr lang="fr-FR" smtClean="0"/>
              <a:pPr/>
              <a:t>4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53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49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19292E-6 L -0.28351 0.06616 " pathEditMode="relative" rAng="0" ptsTypes="AA">
                                      <p:cBhvr>
                                        <p:cTn id="157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2" y="33"/>
                                    </p:animMotion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Graphic spid="9" grpId="0">
        <p:bldAsOne/>
      </p:bldGraphic>
      <p:bldP spid="10" grpId="0" animBg="1"/>
      <p:bldP spid="11" grpId="0"/>
      <p:bldP spid="16" grpId="0" animBg="1"/>
      <p:bldP spid="16" grpId="1" animBg="1"/>
      <p:bldP spid="16" grpId="2" animBg="1"/>
      <p:bldP spid="19" grpId="0" animBg="1"/>
      <p:bldP spid="19" grpId="1" animBg="1"/>
      <p:bldP spid="19" grpId="2" animBg="1"/>
      <p:bldP spid="21" grpId="0"/>
      <p:bldP spid="21" grpId="1"/>
      <p:bldP spid="21" grpId="2"/>
      <p:bldP spid="24" grpId="0" animBg="1"/>
      <p:bldP spid="24" grpId="1" animBg="1"/>
      <p:bldP spid="24" grpId="2" animBg="1"/>
      <p:bldP spid="27" grpId="0"/>
      <p:bldP spid="27" grpId="1"/>
      <p:bldP spid="27" grpId="2"/>
      <p:bldP spid="30" grpId="0" animBg="1"/>
      <p:bldP spid="30" grpId="1" animBg="1"/>
      <p:bldP spid="34" grpId="0"/>
      <p:bldP spid="34" grpId="1"/>
      <p:bldGraphic spid="35" grpId="0">
        <p:bldAsOne/>
      </p:bldGraphic>
      <p:bldGraphic spid="35" grpId="1">
        <p:bldAsOne/>
      </p:bldGraphic>
      <p:bldP spid="37" grpId="0"/>
      <p:bldP spid="4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sz="half" idx="1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buNone/>
            </a:pPr>
            <a:r>
              <a:rPr lang="fr-FR" sz="3600" dirty="0" smtClean="0">
                <a:latin typeface="Calibri" pitchFamily="34" charset="0"/>
              </a:rPr>
              <a:t>Présentation du travail, des problèmes et de leurs résolutions</a:t>
            </a:r>
          </a:p>
        </p:txBody>
      </p:sp>
      <p:sp>
        <p:nvSpPr>
          <p:cNvPr id="7" name="Rectangle 6"/>
          <p:cNvSpPr/>
          <p:nvPr/>
        </p:nvSpPr>
        <p:spPr>
          <a:xfrm>
            <a:off x="5643570" y="1928802"/>
            <a:ext cx="2786082" cy="35719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ym typeface="Wingdings" pitchFamily="2" charset="2"/>
              </a:rPr>
              <a:t>Présentation</a:t>
            </a:r>
            <a:r>
              <a:rPr lang="en-US" dirty="0" smtClean="0">
                <a:sym typeface="Wingdings" pitchFamily="2" charset="2"/>
              </a:rPr>
              <a:t> de la CCI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5643570" y="3143248"/>
            <a:ext cx="2786082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ym typeface="Wingdings" pitchFamily="2" charset="2"/>
              </a:rPr>
              <a:t>Travail </a:t>
            </a:r>
            <a:r>
              <a:rPr lang="en-US" dirty="0" err="1" smtClean="0">
                <a:sym typeface="Wingdings" pitchFamily="2" charset="2"/>
              </a:rPr>
              <a:t>effectué</a:t>
            </a: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5643570" y="4357694"/>
            <a:ext cx="2786082" cy="35719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ym typeface="Wingdings" pitchFamily="2" charset="2"/>
              </a:rPr>
              <a:t>Conclusions</a:t>
            </a:r>
            <a:endParaRPr lang="fr-FR" dirty="0"/>
          </a:p>
        </p:txBody>
      </p:sp>
      <p:sp>
        <p:nvSpPr>
          <p:cNvPr id="12" name="Flèche vers le bas 11"/>
          <p:cNvSpPr/>
          <p:nvPr/>
        </p:nvSpPr>
        <p:spPr>
          <a:xfrm>
            <a:off x="6715140" y="2357430"/>
            <a:ext cx="484632" cy="692656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èche vers le bas 13"/>
          <p:cNvSpPr/>
          <p:nvPr/>
        </p:nvSpPr>
        <p:spPr>
          <a:xfrm>
            <a:off x="6715140" y="3593600"/>
            <a:ext cx="484632" cy="692656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4639E-753F-496D-95AA-A52E6ADCE3F8}" type="slidenum">
              <a:rPr lang="fr-FR" smtClean="0"/>
              <a:pPr/>
              <a:t>5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285720" y="142852"/>
            <a:ext cx="8572500" cy="95410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square" anchor="t">
            <a:spAutoFit/>
          </a:bodyPr>
          <a:lstStyle/>
          <a:p>
            <a:pPr marL="0" marR="0" lvl="0" indent="0" algn="ctr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Présentation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 du travail, des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problèmes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 et de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leurs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résolutions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: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  <a:sym typeface="Wingdings" pitchFamily="2" charset="2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071538" y="1428736"/>
            <a:ext cx="685804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/>
              <a:t>Durant ces dix semaines au sein de la Chambre de Commerce et d’Industrie d’Albi-Carmaux-Gaillac, deux missions :</a:t>
            </a:r>
            <a:endParaRPr lang="fr-FR" sz="2800" dirty="0"/>
          </a:p>
        </p:txBody>
      </p:sp>
      <p:sp>
        <p:nvSpPr>
          <p:cNvPr id="7" name="ZoneTexte 6"/>
          <p:cNvSpPr txBox="1"/>
          <p:nvPr/>
        </p:nvSpPr>
        <p:spPr>
          <a:xfrm>
            <a:off x="2380431" y="3577240"/>
            <a:ext cx="42402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dirty="0" smtClean="0"/>
              <a:t>Création d’un site de travail collaboratif</a:t>
            </a:r>
          </a:p>
          <a:p>
            <a:pPr>
              <a:buFont typeface="Arial" pitchFamily="34" charset="0"/>
              <a:buChar char="•"/>
            </a:pPr>
            <a:endParaRPr lang="fr-FR" dirty="0" smtClean="0"/>
          </a:p>
          <a:p>
            <a:pPr>
              <a:buFont typeface="Arial" pitchFamily="34" charset="0"/>
              <a:buChar char="•"/>
            </a:pPr>
            <a:r>
              <a:rPr lang="fr-FR" dirty="0" smtClean="0"/>
              <a:t>Administration système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2885B-FEFB-4D16-A87F-046ACCBBF219}" type="slidenum">
              <a:rPr lang="fr-FR" smtClean="0"/>
              <a:pPr/>
              <a:t>6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3999054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buNone/>
            </a:pPr>
            <a:r>
              <a:rPr lang="fr-FR" sz="3600" dirty="0" smtClean="0">
                <a:latin typeface="Calibri" pitchFamily="34" charset="0"/>
              </a:rPr>
              <a:t>Présentation du travail, des problèmes et de leurs résolutions</a:t>
            </a:r>
          </a:p>
        </p:txBody>
      </p:sp>
      <p:sp>
        <p:nvSpPr>
          <p:cNvPr id="7" name="Rectangle 6"/>
          <p:cNvSpPr/>
          <p:nvPr/>
        </p:nvSpPr>
        <p:spPr>
          <a:xfrm>
            <a:off x="5643570" y="1928802"/>
            <a:ext cx="2786082" cy="35719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ym typeface="Wingdings" pitchFamily="2" charset="2"/>
              </a:rPr>
              <a:t>Présentation</a:t>
            </a:r>
            <a:r>
              <a:rPr lang="en-US" dirty="0" smtClean="0">
                <a:sym typeface="Wingdings" pitchFamily="2" charset="2"/>
              </a:rPr>
              <a:t> de la CCI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5643570" y="3143248"/>
            <a:ext cx="2786082" cy="35719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ym typeface="Wingdings" pitchFamily="2" charset="2"/>
              </a:rPr>
              <a:t>Travail </a:t>
            </a:r>
            <a:r>
              <a:rPr lang="en-US" dirty="0" err="1" smtClean="0">
                <a:sym typeface="Wingdings" pitchFamily="2" charset="2"/>
              </a:rPr>
              <a:t>effectué</a:t>
            </a: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5643570" y="5429264"/>
            <a:ext cx="2786082" cy="35719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ym typeface="Wingdings" pitchFamily="2" charset="2"/>
              </a:rPr>
              <a:t>Conclusions</a:t>
            </a:r>
            <a:endParaRPr lang="fr-FR" dirty="0"/>
          </a:p>
        </p:txBody>
      </p:sp>
      <p:sp>
        <p:nvSpPr>
          <p:cNvPr id="12" name="Flèche vers le bas 11"/>
          <p:cNvSpPr/>
          <p:nvPr/>
        </p:nvSpPr>
        <p:spPr>
          <a:xfrm>
            <a:off x="6715140" y="2357430"/>
            <a:ext cx="484632" cy="692656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èche vers le bas 13"/>
          <p:cNvSpPr/>
          <p:nvPr/>
        </p:nvSpPr>
        <p:spPr>
          <a:xfrm>
            <a:off x="6715140" y="4665170"/>
            <a:ext cx="484632" cy="692656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759659" y="5345684"/>
            <a:ext cx="4643470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Le site de travail collaboratif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6143636" y="3702610"/>
            <a:ext cx="2286016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Travail collaboratif</a:t>
            </a:r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6143636" y="4202676"/>
            <a:ext cx="2286016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Administration</a:t>
            </a:r>
            <a:endParaRPr lang="fr-FR" dirty="0"/>
          </a:p>
        </p:txBody>
      </p:sp>
      <p:sp>
        <p:nvSpPr>
          <p:cNvPr id="15" name="Flèche à angle droit 14"/>
          <p:cNvSpPr/>
          <p:nvPr/>
        </p:nvSpPr>
        <p:spPr>
          <a:xfrm rot="5400000">
            <a:off x="5682721" y="3611027"/>
            <a:ext cx="421764" cy="357190"/>
          </a:xfrm>
          <a:prstGeom prst="bentUp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numéro de diapositive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4639E-753F-496D-95AA-A52E6ADCE3F8}" type="slidenum">
              <a:rPr lang="fr-FR" smtClean="0"/>
              <a:pPr/>
              <a:t>7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285720" y="142852"/>
            <a:ext cx="8572500" cy="95410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square" anchor="t">
            <a:spAutoFit/>
          </a:bodyPr>
          <a:lstStyle/>
          <a:p>
            <a:pPr marL="0" marR="0" lvl="0" indent="0" algn="ctr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Le site de travail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collaboratif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, travail à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réaliser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 et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objectifs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: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  <a:sym typeface="Wingdings" pitchFamily="2" charset="2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677344" y="1214422"/>
            <a:ext cx="77893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Deux raisons principales à la mise en place d’un site de travail collaboratif: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785786" y="1643050"/>
            <a:ext cx="1537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b="1" u="sng" dirty="0" smtClean="0"/>
              <a:t>Raison n°1:</a:t>
            </a:r>
            <a:endParaRPr lang="fr-FR" b="1" u="sng" dirty="0"/>
          </a:p>
        </p:txBody>
      </p:sp>
      <p:pic>
        <p:nvPicPr>
          <p:cNvPr id="9" name="Image 8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4810" y="2357430"/>
            <a:ext cx="3967170" cy="3629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ZoneTexte 9"/>
          <p:cNvSpPr txBox="1"/>
          <p:nvPr/>
        </p:nvSpPr>
        <p:spPr>
          <a:xfrm>
            <a:off x="857224" y="2143116"/>
            <a:ext cx="30718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Fusion prochaine des deux sites</a:t>
            </a:r>
            <a:endParaRPr lang="fr-FR" dirty="0"/>
          </a:p>
        </p:txBody>
      </p:sp>
      <p:sp>
        <p:nvSpPr>
          <p:cNvPr id="11" name="Flèche vers le bas 10"/>
          <p:cNvSpPr/>
          <p:nvPr/>
        </p:nvSpPr>
        <p:spPr>
          <a:xfrm>
            <a:off x="2158542" y="2786058"/>
            <a:ext cx="484632" cy="500066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928662" y="3286124"/>
            <a:ext cx="30003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Nécessité pour les différents services des deux chambres de pouvoir communiquer, échanger et travailler le plus facilement possible</a:t>
            </a:r>
            <a:endParaRPr lang="fr-FR" dirty="0"/>
          </a:p>
        </p:txBody>
      </p:sp>
      <p:sp>
        <p:nvSpPr>
          <p:cNvPr id="13" name="Bouée 12"/>
          <p:cNvSpPr/>
          <p:nvPr/>
        </p:nvSpPr>
        <p:spPr>
          <a:xfrm>
            <a:off x="5838834" y="3348037"/>
            <a:ext cx="500066" cy="485772"/>
          </a:xfrm>
          <a:prstGeom prst="donu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4" name="Bouée 13"/>
          <p:cNvSpPr/>
          <p:nvPr/>
        </p:nvSpPr>
        <p:spPr>
          <a:xfrm>
            <a:off x="6072198" y="4552958"/>
            <a:ext cx="500066" cy="485772"/>
          </a:xfrm>
          <a:prstGeom prst="donu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5" name="Ellipse 14"/>
          <p:cNvSpPr/>
          <p:nvPr/>
        </p:nvSpPr>
        <p:spPr>
          <a:xfrm>
            <a:off x="5072066" y="3143248"/>
            <a:ext cx="2143140" cy="200026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 smtClean="0"/>
              <a:t>CCI du Tarn</a:t>
            </a:r>
            <a:endParaRPr lang="fr-FR" sz="2800" dirty="0"/>
          </a:p>
        </p:txBody>
      </p:sp>
      <p:sp>
        <p:nvSpPr>
          <p:cNvPr id="17" name="Flèche vers le bas 16"/>
          <p:cNvSpPr/>
          <p:nvPr/>
        </p:nvSpPr>
        <p:spPr>
          <a:xfrm>
            <a:off x="2171683" y="5072074"/>
            <a:ext cx="484632" cy="500066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/>
          <p:cNvSpPr txBox="1"/>
          <p:nvPr/>
        </p:nvSpPr>
        <p:spPr>
          <a:xfrm>
            <a:off x="928662" y="5572140"/>
            <a:ext cx="3000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Besoin d’un outil de travail adapté</a:t>
            </a:r>
            <a:endParaRPr lang="fr-FR" dirty="0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2885B-FEFB-4D16-A87F-046ACCBBF219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71" name="ZoneTexte 70"/>
          <p:cNvSpPr txBox="1"/>
          <p:nvPr/>
        </p:nvSpPr>
        <p:spPr>
          <a:xfrm>
            <a:off x="785786" y="1643050"/>
            <a:ext cx="1537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b="1" u="sng" dirty="0" smtClean="0"/>
              <a:t>Raison n°2:</a:t>
            </a:r>
            <a:endParaRPr lang="fr-FR" b="1" u="sng" dirty="0"/>
          </a:p>
        </p:txBody>
      </p:sp>
      <p:grpSp>
        <p:nvGrpSpPr>
          <p:cNvPr id="72" name="Group 69"/>
          <p:cNvGrpSpPr>
            <a:grpSpLocks/>
          </p:cNvGrpSpPr>
          <p:nvPr/>
        </p:nvGrpSpPr>
        <p:grpSpPr bwMode="auto">
          <a:xfrm>
            <a:off x="2357422" y="2462751"/>
            <a:ext cx="608542" cy="782195"/>
            <a:chOff x="1320" y="2952"/>
            <a:chExt cx="816" cy="912"/>
          </a:xfrm>
        </p:grpSpPr>
        <p:grpSp>
          <p:nvGrpSpPr>
            <p:cNvPr id="73" name="Group 70"/>
            <p:cNvGrpSpPr>
              <a:grpSpLocks/>
            </p:cNvGrpSpPr>
            <p:nvPr/>
          </p:nvGrpSpPr>
          <p:grpSpPr bwMode="auto">
            <a:xfrm>
              <a:off x="1320" y="2952"/>
              <a:ext cx="720" cy="660"/>
              <a:chOff x="1248" y="4464"/>
              <a:chExt cx="720" cy="660"/>
            </a:xfrm>
          </p:grpSpPr>
          <p:pic>
            <p:nvPicPr>
              <p:cNvPr id="80" name="Picture 71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1248" y="4464"/>
                <a:ext cx="406" cy="6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1" name="Picture 72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1405" y="4464"/>
                <a:ext cx="406" cy="6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2" name="Picture 73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1562" y="4464"/>
                <a:ext cx="406" cy="6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4" name="Group 74"/>
            <p:cNvGrpSpPr>
              <a:grpSpLocks/>
            </p:cNvGrpSpPr>
            <p:nvPr/>
          </p:nvGrpSpPr>
          <p:grpSpPr bwMode="auto">
            <a:xfrm>
              <a:off x="1416" y="3204"/>
              <a:ext cx="720" cy="660"/>
              <a:chOff x="1248" y="4464"/>
              <a:chExt cx="720" cy="660"/>
            </a:xfrm>
          </p:grpSpPr>
          <p:pic>
            <p:nvPicPr>
              <p:cNvPr id="77" name="Picture 75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1248" y="4464"/>
                <a:ext cx="406" cy="6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8" name="Picture 76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1405" y="4464"/>
                <a:ext cx="406" cy="6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9" name="Picture 77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1562" y="4464"/>
                <a:ext cx="406" cy="6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75" name="Picture 78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347" y="3052"/>
              <a:ext cx="207" cy="1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6" name="Picture 79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464" y="3288"/>
              <a:ext cx="207" cy="1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83" name="Groupe 82"/>
          <p:cNvGrpSpPr/>
          <p:nvPr/>
        </p:nvGrpSpPr>
        <p:grpSpPr>
          <a:xfrm>
            <a:off x="642910" y="1962685"/>
            <a:ext cx="1857388" cy="1533235"/>
            <a:chOff x="1785918" y="2214554"/>
            <a:chExt cx="1857388" cy="1533235"/>
          </a:xfrm>
        </p:grpSpPr>
        <p:pic>
          <p:nvPicPr>
            <p:cNvPr id="84" name="Image 2" descr="cci formation.gif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285984" y="2214554"/>
              <a:ext cx="928694" cy="1066278"/>
            </a:xfrm>
            <a:prstGeom prst="rect">
              <a:avLst/>
            </a:prstGeom>
          </p:spPr>
        </p:pic>
        <p:pic>
          <p:nvPicPr>
            <p:cNvPr id="85" name="Picture 6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571736" y="2652190"/>
              <a:ext cx="739581" cy="724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6" name="ZoneTexte 85"/>
            <p:cNvSpPr txBox="1"/>
            <p:nvPr/>
          </p:nvSpPr>
          <p:spPr>
            <a:xfrm>
              <a:off x="1785918" y="3286124"/>
              <a:ext cx="18573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 smtClean="0"/>
                <a:t>Utilisateurs authentifiés</a:t>
              </a:r>
            </a:p>
            <a:p>
              <a:pPr algn="ctr"/>
              <a:r>
                <a:rPr lang="fr-FR" sz="1200" dirty="0" smtClean="0"/>
                <a:t>Domaine CCI</a:t>
              </a:r>
              <a:endParaRPr lang="fr-FR" sz="1200" dirty="0"/>
            </a:p>
          </p:txBody>
        </p:sp>
      </p:grpSp>
      <p:grpSp>
        <p:nvGrpSpPr>
          <p:cNvPr id="87" name="Groupe 86"/>
          <p:cNvGrpSpPr/>
          <p:nvPr/>
        </p:nvGrpSpPr>
        <p:grpSpPr>
          <a:xfrm>
            <a:off x="3857620" y="5034519"/>
            <a:ext cx="1857388" cy="1390359"/>
            <a:chOff x="3500430" y="4143380"/>
            <a:chExt cx="1857388" cy="1390359"/>
          </a:xfrm>
        </p:grpSpPr>
        <p:grpSp>
          <p:nvGrpSpPr>
            <p:cNvPr id="88" name="Group 66"/>
            <p:cNvGrpSpPr>
              <a:grpSpLocks/>
            </p:cNvGrpSpPr>
            <p:nvPr/>
          </p:nvGrpSpPr>
          <p:grpSpPr bwMode="auto">
            <a:xfrm>
              <a:off x="3929058" y="4143380"/>
              <a:ext cx="973667" cy="1005680"/>
              <a:chOff x="-1200" y="4080"/>
              <a:chExt cx="1232" cy="1199"/>
            </a:xfrm>
          </p:grpSpPr>
          <p:pic>
            <p:nvPicPr>
              <p:cNvPr id="90" name="Picture 67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-1200" y="4080"/>
                <a:ext cx="1054" cy="1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1" name="Picture 68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-904" y="4416"/>
                <a:ext cx="936" cy="8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89" name="ZoneTexte 88"/>
            <p:cNvSpPr txBox="1"/>
            <p:nvPr/>
          </p:nvSpPr>
          <p:spPr>
            <a:xfrm>
              <a:off x="3500430" y="5072074"/>
              <a:ext cx="18573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 smtClean="0"/>
                <a:t>Clients externes ponctuels</a:t>
              </a:r>
              <a:endParaRPr lang="fr-FR" sz="1200" dirty="0"/>
            </a:p>
          </p:txBody>
        </p:sp>
      </p:grpSp>
      <p:grpSp>
        <p:nvGrpSpPr>
          <p:cNvPr id="92" name="Group 69"/>
          <p:cNvGrpSpPr>
            <a:grpSpLocks/>
          </p:cNvGrpSpPr>
          <p:nvPr/>
        </p:nvGrpSpPr>
        <p:grpSpPr bwMode="auto">
          <a:xfrm>
            <a:off x="1571604" y="3391445"/>
            <a:ext cx="608542" cy="782195"/>
            <a:chOff x="1320" y="2952"/>
            <a:chExt cx="816" cy="912"/>
          </a:xfrm>
        </p:grpSpPr>
        <p:grpSp>
          <p:nvGrpSpPr>
            <p:cNvPr id="93" name="Group 70"/>
            <p:cNvGrpSpPr>
              <a:grpSpLocks/>
            </p:cNvGrpSpPr>
            <p:nvPr/>
          </p:nvGrpSpPr>
          <p:grpSpPr bwMode="auto">
            <a:xfrm>
              <a:off x="1320" y="2952"/>
              <a:ext cx="720" cy="660"/>
              <a:chOff x="1248" y="4464"/>
              <a:chExt cx="720" cy="660"/>
            </a:xfrm>
          </p:grpSpPr>
          <p:pic>
            <p:nvPicPr>
              <p:cNvPr id="100" name="Picture 71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1248" y="4464"/>
                <a:ext cx="406" cy="6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1" name="Picture 72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1405" y="4464"/>
                <a:ext cx="406" cy="6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2" name="Picture 73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1562" y="4464"/>
                <a:ext cx="406" cy="6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4" name="Group 74"/>
            <p:cNvGrpSpPr>
              <a:grpSpLocks/>
            </p:cNvGrpSpPr>
            <p:nvPr/>
          </p:nvGrpSpPr>
          <p:grpSpPr bwMode="auto">
            <a:xfrm>
              <a:off x="1416" y="3204"/>
              <a:ext cx="720" cy="660"/>
              <a:chOff x="1248" y="4464"/>
              <a:chExt cx="720" cy="660"/>
            </a:xfrm>
          </p:grpSpPr>
          <p:pic>
            <p:nvPicPr>
              <p:cNvPr id="97" name="Picture 75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1248" y="4464"/>
                <a:ext cx="406" cy="6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8" name="Picture 76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1405" y="4464"/>
                <a:ext cx="406" cy="6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9" name="Picture 77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1562" y="4464"/>
                <a:ext cx="406" cy="6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95" name="Picture 78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347" y="3052"/>
              <a:ext cx="207" cy="1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6" name="Picture 79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464" y="3288"/>
              <a:ext cx="207" cy="1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03" name="Groupe 102"/>
          <p:cNvGrpSpPr/>
          <p:nvPr/>
        </p:nvGrpSpPr>
        <p:grpSpPr>
          <a:xfrm>
            <a:off x="5429255" y="3286124"/>
            <a:ext cx="3357586" cy="3214710"/>
            <a:chOff x="5429255" y="2892841"/>
            <a:chExt cx="3357586" cy="3536555"/>
          </a:xfrm>
        </p:grpSpPr>
        <p:pic>
          <p:nvPicPr>
            <p:cNvPr id="104" name="Picture 2" descr="I:\CD.jpg"/>
            <p:cNvPicPr>
              <a:picLocks noChangeAspect="1" noChangeArrowheads="1"/>
            </p:cNvPicPr>
            <p:nvPr/>
          </p:nvPicPr>
          <p:blipFill>
            <a:blip r:embed="rId10" cstate="print"/>
            <a:srcRect l="13500" t="9375" r="21999" b="8124"/>
            <a:stretch>
              <a:fillRect/>
            </a:stretch>
          </p:blipFill>
          <p:spPr bwMode="auto">
            <a:xfrm>
              <a:off x="7215206" y="4719169"/>
              <a:ext cx="1500198" cy="1535086"/>
            </a:xfrm>
            <a:prstGeom prst="rect">
              <a:avLst/>
            </a:prstGeom>
            <a:noFill/>
          </p:spPr>
        </p:pic>
        <p:grpSp>
          <p:nvGrpSpPr>
            <p:cNvPr id="105" name="Groupe 52"/>
            <p:cNvGrpSpPr/>
            <p:nvPr/>
          </p:nvGrpSpPr>
          <p:grpSpPr>
            <a:xfrm>
              <a:off x="5429255" y="2892841"/>
              <a:ext cx="3357586" cy="3536555"/>
              <a:chOff x="5786446" y="2892841"/>
              <a:chExt cx="2643206" cy="3536555"/>
            </a:xfrm>
          </p:grpSpPr>
          <p:pic>
            <p:nvPicPr>
              <p:cNvPr id="106" name="Picture 2" descr="I:\medium_e-mail.jpg"/>
              <p:cNvPicPr>
                <a:picLocks noChangeAspect="1" noChangeArrowheads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>
                <a:off x="6292593" y="2892841"/>
                <a:ext cx="1687153" cy="1265364"/>
              </a:xfrm>
              <a:prstGeom prst="rect">
                <a:avLst/>
              </a:prstGeom>
              <a:noFill/>
            </p:spPr>
          </p:pic>
          <p:sp>
            <p:nvSpPr>
              <p:cNvPr id="107" name="Rectangle 106"/>
              <p:cNvSpPr/>
              <p:nvPr/>
            </p:nvSpPr>
            <p:spPr>
              <a:xfrm>
                <a:off x="5786446" y="2928934"/>
                <a:ext cx="2643206" cy="3500462"/>
              </a:xfrm>
              <a:prstGeom prst="rect">
                <a:avLst/>
              </a:prstGeom>
              <a:noFill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pic>
            <p:nvPicPr>
              <p:cNvPr id="108" name="Picture 3" descr="I:\USB.jpg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 t="17857" b="15178"/>
              <a:stretch>
                <a:fillRect/>
              </a:stretch>
            </p:blipFill>
            <p:spPr bwMode="auto">
              <a:xfrm>
                <a:off x="5955163" y="5219235"/>
                <a:ext cx="1313243" cy="857256"/>
              </a:xfrm>
              <a:prstGeom prst="rect">
                <a:avLst/>
              </a:prstGeom>
              <a:noFill/>
            </p:spPr>
          </p:pic>
          <p:sp>
            <p:nvSpPr>
              <p:cNvPr id="109" name="ZoneTexte 108"/>
              <p:cNvSpPr txBox="1"/>
              <p:nvPr/>
            </p:nvSpPr>
            <p:spPr>
              <a:xfrm>
                <a:off x="6067639" y="4110393"/>
                <a:ext cx="221457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dirty="0" smtClean="0"/>
                  <a:t>Courriel, clé USB ou CD pour les fichiers trop volumineux </a:t>
                </a:r>
                <a:endParaRPr lang="fr-FR" sz="1400" dirty="0"/>
              </a:p>
            </p:txBody>
          </p:sp>
        </p:grpSp>
      </p:grpSp>
      <p:grpSp>
        <p:nvGrpSpPr>
          <p:cNvPr id="110" name="Groupe 109"/>
          <p:cNvGrpSpPr/>
          <p:nvPr/>
        </p:nvGrpSpPr>
        <p:grpSpPr>
          <a:xfrm>
            <a:off x="-142908" y="5143512"/>
            <a:ext cx="1857388" cy="1466315"/>
            <a:chOff x="4733364" y="4468550"/>
            <a:chExt cx="1582512" cy="1323439"/>
          </a:xfrm>
        </p:grpSpPr>
        <p:sp>
          <p:nvSpPr>
            <p:cNvPr id="111" name="Rectangle 110"/>
            <p:cNvSpPr/>
            <p:nvPr/>
          </p:nvSpPr>
          <p:spPr>
            <a:xfrm>
              <a:off x="4733364" y="4468550"/>
              <a:ext cx="1421147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fr-FR" sz="80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?</a:t>
              </a:r>
              <a:endParaRPr lang="fr-FR" sz="8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pic>
          <p:nvPicPr>
            <p:cNvPr id="112" name="Picture 6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576295" y="4996149"/>
              <a:ext cx="739581" cy="724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3" name="ZoneTexte 112"/>
          <p:cNvSpPr txBox="1"/>
          <p:nvPr/>
        </p:nvSpPr>
        <p:spPr>
          <a:xfrm>
            <a:off x="3286116" y="1711099"/>
            <a:ext cx="19288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Risques de perte, de création de doublon, pas toujours pratique…</a:t>
            </a:r>
            <a:endParaRPr lang="fr-FR" sz="1200" dirty="0"/>
          </a:p>
        </p:txBody>
      </p:sp>
      <p:sp>
        <p:nvSpPr>
          <p:cNvPr id="114" name="ZoneTexte 113"/>
          <p:cNvSpPr txBox="1"/>
          <p:nvPr/>
        </p:nvSpPr>
        <p:spPr>
          <a:xfrm>
            <a:off x="1928794" y="4929198"/>
            <a:ext cx="17107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Problèmes de sécurité</a:t>
            </a:r>
            <a:endParaRPr lang="fr-FR" sz="1200" dirty="0"/>
          </a:p>
        </p:txBody>
      </p:sp>
      <p:sp>
        <p:nvSpPr>
          <p:cNvPr id="115" name="Ellipse 114"/>
          <p:cNvSpPr/>
          <p:nvPr/>
        </p:nvSpPr>
        <p:spPr>
          <a:xfrm>
            <a:off x="2071670" y="3891511"/>
            <a:ext cx="1500198" cy="10715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Moyen d’échange</a:t>
            </a:r>
            <a:endParaRPr lang="fr-FR" sz="1200" dirty="0"/>
          </a:p>
        </p:txBody>
      </p:sp>
      <p:sp>
        <p:nvSpPr>
          <p:cNvPr id="116" name="Ellipse 115"/>
          <p:cNvSpPr/>
          <p:nvPr/>
        </p:nvSpPr>
        <p:spPr>
          <a:xfrm>
            <a:off x="3214678" y="2319875"/>
            <a:ext cx="1500198" cy="10715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Moyen d’échange</a:t>
            </a:r>
            <a:endParaRPr lang="fr-FR" sz="1200" dirty="0"/>
          </a:p>
        </p:txBody>
      </p:sp>
      <p:cxnSp>
        <p:nvCxnSpPr>
          <p:cNvPr id="117" name="Connecteur droit avec flèche 116"/>
          <p:cNvCxnSpPr>
            <a:endCxn id="116" idx="5"/>
          </p:cNvCxnSpPr>
          <p:nvPr/>
        </p:nvCxnSpPr>
        <p:spPr>
          <a:xfrm rot="10800000">
            <a:off x="4495178" y="3234517"/>
            <a:ext cx="934079" cy="656994"/>
          </a:xfrm>
          <a:prstGeom prst="straightConnector1">
            <a:avLst/>
          </a:prstGeom>
          <a:ln w="38100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Connecteur droit avec flèche 117"/>
          <p:cNvCxnSpPr>
            <a:endCxn id="115" idx="6"/>
          </p:cNvCxnSpPr>
          <p:nvPr/>
        </p:nvCxnSpPr>
        <p:spPr>
          <a:xfrm rot="10800000">
            <a:off x="3571868" y="4427297"/>
            <a:ext cx="1857388" cy="107157"/>
          </a:xfrm>
          <a:prstGeom prst="straightConnector1">
            <a:avLst/>
          </a:prstGeom>
          <a:ln w="38100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9" name="Groupe 118"/>
          <p:cNvGrpSpPr/>
          <p:nvPr/>
        </p:nvGrpSpPr>
        <p:grpSpPr>
          <a:xfrm>
            <a:off x="5929322" y="1748371"/>
            <a:ext cx="1857388" cy="1491445"/>
            <a:chOff x="5929322" y="1357298"/>
            <a:chExt cx="1857388" cy="1491445"/>
          </a:xfrm>
        </p:grpSpPr>
        <p:sp>
          <p:nvSpPr>
            <p:cNvPr id="120" name="ZoneTexte 119"/>
            <p:cNvSpPr txBox="1"/>
            <p:nvPr/>
          </p:nvSpPr>
          <p:spPr>
            <a:xfrm>
              <a:off x="5929322" y="2571744"/>
              <a:ext cx="185738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/>
                <a:t>Partenaires autorisés</a:t>
              </a:r>
              <a:endParaRPr lang="fr-FR" sz="1200" dirty="0"/>
            </a:p>
          </p:txBody>
        </p:sp>
        <p:pic>
          <p:nvPicPr>
            <p:cNvPr id="121" name="Picture 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6000760" y="1357298"/>
              <a:ext cx="1257930" cy="12858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22" name="Picture 6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6482896" y="1866047"/>
              <a:ext cx="739581" cy="724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4.44444E-6 L -0.01806 -0.09422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" y="-47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9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11111E-6 L 0.00746 0.08148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" y="41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997 0.00439 L 0.26997 0.00439 " pathEditMode="relative" rAng="0" ptsTypes="AA">
                                      <p:cBhvr>
                                        <p:cTn id="108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000"/>
                            </p:stCondLst>
                            <p:childTnLst>
                              <p:par>
                                <p:cTn id="110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6997 0.00439 L 0.01997 0.00439 " pathEditMode="relative" rAng="0" ptsTypes="AA">
                                      <p:cBhvr>
                                        <p:cTn id="111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2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21536E-6 L 0.19479 0.18622 " pathEditMode="relative" rAng="0" ptsTypes="AA">
                                      <p:cBhvr>
                                        <p:cTn id="120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2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48 0.18621 L 0.01146 0.00555 " pathEditMode="relative" rAng="0" ptsTypes="AA">
                                      <p:cBhvr>
                                        <p:cTn id="123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" y="-90"/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2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2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136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2000"/>
                            </p:stCondLst>
                            <p:childTnLst>
                              <p:par>
                                <p:cTn id="138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6997 0.0044 L 0.13594 0.0088 " pathEditMode="relative" rAng="0" ptsTypes="AA">
                                      <p:cBhvr>
                                        <p:cTn id="139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" y="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4000"/>
                            </p:stCondLst>
                            <p:childTnLst>
                              <p:par>
                                <p:cTn id="141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594 0.00879 L -0.11615 -0.47374 " pathEditMode="relative" rAng="0" ptsTypes="AA">
                                      <p:cBhvr>
                                        <p:cTn id="14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" y="-2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2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7037E-7 L 0.18108 0.17848 " pathEditMode="relative" ptsTypes="AA">
                                      <p:cBhvr>
                                        <p:cTn id="151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2000"/>
                            </p:stCondLst>
                            <p:childTnLst>
                              <p:par>
                                <p:cTn id="15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48 0.18635 L 0.09254 0.0919 " pathEditMode="relative" ptsTypes="AA">
                                      <p:cBhvr>
                                        <p:cTn id="154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4000"/>
                            </p:stCondLst>
                            <p:childTnLst>
                              <p:par>
                                <p:cTn id="15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254 0.0919 L -0.0335 0.2389 " pathEditMode="relative" ptsTypes="AA">
                                      <p:cBhvr>
                                        <p:cTn id="157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6000"/>
                            </p:stCondLst>
                            <p:childTnLst>
                              <p:par>
                                <p:cTn id="1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2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2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10" grpId="0"/>
      <p:bldP spid="10" grpId="1"/>
      <p:bldP spid="11" grpId="0" animBg="1"/>
      <p:bldP spid="11" grpId="1" animBg="1"/>
      <p:bldP spid="12" grpId="0"/>
      <p:bldP spid="12" grpId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7" grpId="0" animBg="1"/>
      <p:bldP spid="17" grpId="1" animBg="1"/>
      <p:bldP spid="18" grpId="0"/>
      <p:bldP spid="18" grpId="1"/>
      <p:bldP spid="71" grpId="0"/>
      <p:bldP spid="113" grpId="0"/>
      <p:bldP spid="114" grpId="0"/>
      <p:bldP spid="115" grpId="0" animBg="1"/>
      <p:bldP spid="1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2885B-FEFB-4D16-A87F-046ACCBBF219}" type="slidenum">
              <a:rPr lang="fr-FR" smtClean="0"/>
              <a:pPr/>
              <a:t>9</a:t>
            </a:fld>
            <a:endParaRPr lang="fr-FR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285720" y="142852"/>
            <a:ext cx="8572500" cy="95410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square" anchor="t">
            <a:spAutoFit/>
          </a:bodyPr>
          <a:lstStyle/>
          <a:p>
            <a:pPr marL="0" marR="0" lvl="0" indent="0" algn="ctr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Le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logiciel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 </a:t>
            </a:r>
            <a:r>
              <a:rPr kumimoji="0" lang="en-US" sz="2800" b="1" i="0" u="none" strike="noStrike" kern="1200" cap="none" spc="0" normalizeH="0" noProof="0" dirty="0" err="1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utillisé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 pour </a:t>
            </a:r>
            <a:r>
              <a:rPr kumimoji="0" lang="en-US" sz="2800" b="1" i="0" u="none" strike="noStrike" kern="1200" cap="none" spc="0" normalizeH="0" noProof="0" dirty="0" err="1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répondre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 à </a:t>
            </a:r>
            <a:r>
              <a:rPr lang="en-US" sz="2800" b="1" dirty="0" err="1" smtClean="0"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sym typeface="Wingdings" pitchFamily="2" charset="2"/>
              </a:rPr>
              <a:t>c</a:t>
            </a:r>
            <a:r>
              <a:rPr kumimoji="0" lang="en-US" sz="2800" b="1" i="0" u="none" strike="noStrike" kern="1200" cap="none" spc="0" normalizeH="0" noProof="0" dirty="0" err="1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es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 </a:t>
            </a:r>
            <a:r>
              <a:rPr kumimoji="0" lang="en-US" sz="2800" b="1" i="0" u="none" strike="noStrike" kern="1200" cap="none" spc="0" normalizeH="0" noProof="0" dirty="0" err="1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besoins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: Windows SharePoint Services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  <a:sym typeface="Wingdings" pitchFamily="2" charset="2"/>
            </a:endParaRPr>
          </a:p>
        </p:txBody>
      </p:sp>
      <p:grpSp>
        <p:nvGrpSpPr>
          <p:cNvPr id="41" name="Groupe 40"/>
          <p:cNvGrpSpPr/>
          <p:nvPr/>
        </p:nvGrpSpPr>
        <p:grpSpPr>
          <a:xfrm>
            <a:off x="2124938" y="2029848"/>
            <a:ext cx="4578350" cy="4578350"/>
            <a:chOff x="2144712" y="1993922"/>
            <a:chExt cx="4578350" cy="4578350"/>
          </a:xfrm>
        </p:grpSpPr>
        <p:pic>
          <p:nvPicPr>
            <p:cNvPr id="42" name="Rectangle 95437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144712" y="1993922"/>
              <a:ext cx="4578350" cy="4578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" name="Rectangle 95437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632074" y="2179659"/>
              <a:ext cx="1816100" cy="16748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" name="Rectangle 95437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514724" y="3397272"/>
              <a:ext cx="1757363" cy="1757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" name="Rectangle 954377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30449" y="3243284"/>
              <a:ext cx="1381125" cy="20780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" name="Rectangle 954378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087937" y="3255984"/>
              <a:ext cx="1431925" cy="20716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" name="Rectangle 95437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424362" y="4686322"/>
              <a:ext cx="1778000" cy="16938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" name="Rectangle 954380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632074" y="4711722"/>
              <a:ext cx="1804988" cy="1668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9" name="Rectangle 26"/>
            <p:cNvSpPr>
              <a:spLocks noChangeArrowheads="1"/>
            </p:cNvSpPr>
            <p:nvPr/>
          </p:nvSpPr>
          <p:spPr bwMode="auto">
            <a:xfrm>
              <a:off x="3692524" y="4002109"/>
              <a:ext cx="1455738" cy="5857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>
                <a:lnSpc>
                  <a:spcPct val="85000"/>
                </a:lnSpc>
                <a:spcBef>
                  <a:spcPct val="30000"/>
                </a:spcBef>
                <a:buClr>
                  <a:schemeClr val="tx2"/>
                </a:buClr>
                <a:buFont typeface="Wingdings" pitchFamily="2" charset="2"/>
                <a:buNone/>
              </a:pPr>
              <a:r>
                <a:rPr lang="fr-FR" sz="1600">
                  <a:latin typeface="Segoe Semibold" pitchFamily="2" charset="0"/>
                  <a:sym typeface="Wingdings" pitchFamily="2" charset="2"/>
                </a:rPr>
                <a:t>Plate-forme </a:t>
              </a:r>
              <a:br>
                <a:rPr lang="fr-FR" sz="1600">
                  <a:latin typeface="Segoe Semibold" pitchFamily="2" charset="0"/>
                  <a:sym typeface="Wingdings" pitchFamily="2" charset="2"/>
                </a:rPr>
              </a:br>
              <a:r>
                <a:rPr lang="fr-FR" sz="1600">
                  <a:latin typeface="Segoe Semibold" pitchFamily="2" charset="0"/>
                  <a:sym typeface="Wingdings" pitchFamily="2" charset="2"/>
                </a:rPr>
                <a:t>SharePoint </a:t>
              </a:r>
              <a:br>
                <a:rPr lang="fr-FR" sz="1600">
                  <a:latin typeface="Segoe Semibold" pitchFamily="2" charset="0"/>
                  <a:sym typeface="Wingdings" pitchFamily="2" charset="2"/>
                </a:rPr>
              </a:br>
              <a:r>
                <a:rPr lang="fr-FR" sz="1400">
                  <a:latin typeface="Segoe Semibold" pitchFamily="2" charset="0"/>
                  <a:sym typeface="Wingdings" pitchFamily="2" charset="2"/>
                </a:rPr>
                <a:t/>
              </a:r>
              <a:br>
                <a:rPr lang="fr-FR" sz="1400">
                  <a:latin typeface="Segoe Semibold" pitchFamily="2" charset="0"/>
                  <a:sym typeface="Wingdings" pitchFamily="2" charset="2"/>
                </a:rPr>
              </a:br>
              <a:endParaRPr lang="fr-FR" sz="1400">
                <a:latin typeface="Segoe Semibold" pitchFamily="2" charset="0"/>
                <a:sym typeface="Wingdings" pitchFamily="2" charset="2"/>
              </a:endParaRPr>
            </a:p>
          </p:txBody>
        </p:sp>
        <p:sp>
          <p:nvSpPr>
            <p:cNvPr id="50" name="TextBox 954382"/>
            <p:cNvSpPr txBox="1">
              <a:spLocks noChangeArrowheads="1"/>
            </p:cNvSpPr>
            <p:nvPr/>
          </p:nvSpPr>
          <p:spPr bwMode="auto">
            <a:xfrm>
              <a:off x="3259137" y="5370534"/>
              <a:ext cx="817562" cy="3000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 anchorCtr="1">
              <a:spAutoFit/>
            </a:bodyPr>
            <a:lstStyle/>
            <a:p>
              <a:pPr algn="ctr">
                <a:lnSpc>
                  <a:spcPct val="85000"/>
                </a:lnSpc>
                <a:spcBef>
                  <a:spcPct val="30000"/>
                </a:spcBef>
                <a:buClr>
                  <a:srgbClr val="FB3300"/>
                </a:buClr>
                <a:buSzPct val="75000"/>
                <a:buFont typeface="Wingdings" pitchFamily="2" charset="2"/>
                <a:buNone/>
              </a:pPr>
              <a:r>
                <a:rPr kumimoji="1" lang="fr-FR" sz="1600" b="1">
                  <a:latin typeface="Segoe" pitchFamily="2" charset="0"/>
                  <a:ea typeface="ＭＳ Ｐゴシック" pitchFamily="34" charset="-128"/>
                  <a:sym typeface="Wingdings" pitchFamily="2" charset="2"/>
                </a:rPr>
                <a:t>Portail</a:t>
              </a:r>
            </a:p>
          </p:txBody>
        </p:sp>
        <p:sp>
          <p:nvSpPr>
            <p:cNvPr id="51" name="TextBox 954383"/>
            <p:cNvSpPr txBox="1">
              <a:spLocks noChangeArrowheads="1"/>
            </p:cNvSpPr>
            <p:nvPr/>
          </p:nvSpPr>
          <p:spPr bwMode="auto">
            <a:xfrm>
              <a:off x="4586287" y="5370534"/>
              <a:ext cx="1160462" cy="3000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 anchorCtr="1">
              <a:spAutoFit/>
            </a:bodyPr>
            <a:lstStyle/>
            <a:p>
              <a:pPr algn="ctr">
                <a:lnSpc>
                  <a:spcPct val="85000"/>
                </a:lnSpc>
                <a:spcBef>
                  <a:spcPct val="30000"/>
                </a:spcBef>
                <a:buClr>
                  <a:srgbClr val="FB3300"/>
                </a:buClr>
                <a:buSzPct val="75000"/>
                <a:buFont typeface="Wingdings" pitchFamily="2" charset="2"/>
                <a:buNone/>
              </a:pPr>
              <a:r>
                <a:rPr kumimoji="1" lang="fr-FR" sz="1600" b="1">
                  <a:latin typeface="Segoe" pitchFamily="2" charset="0"/>
                  <a:ea typeface="ＭＳ Ｐゴシック" pitchFamily="34" charset="-128"/>
                  <a:sym typeface="Wingdings" pitchFamily="2" charset="2"/>
                </a:rPr>
                <a:t>Recherche</a:t>
              </a:r>
            </a:p>
          </p:txBody>
        </p:sp>
        <p:sp>
          <p:nvSpPr>
            <p:cNvPr id="52" name="TextBox 954384"/>
            <p:cNvSpPr txBox="1">
              <a:spLocks noChangeArrowheads="1"/>
            </p:cNvSpPr>
            <p:nvPr/>
          </p:nvSpPr>
          <p:spPr bwMode="auto">
            <a:xfrm>
              <a:off x="2436812" y="4048147"/>
              <a:ext cx="1109662" cy="581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 anchorCtr="1">
              <a:spAutoFit/>
            </a:bodyPr>
            <a:lstStyle/>
            <a:p>
              <a:pPr algn="ctr">
                <a:lnSpc>
                  <a:spcPct val="85000"/>
                </a:lnSpc>
                <a:spcBef>
                  <a:spcPct val="30000"/>
                </a:spcBef>
                <a:buClr>
                  <a:srgbClr val="FB3300"/>
                </a:buClr>
                <a:buSzPct val="75000"/>
                <a:buFont typeface="Wingdings" pitchFamily="2" charset="2"/>
                <a:buNone/>
              </a:pPr>
              <a:r>
                <a:rPr kumimoji="1" lang="fr-FR" sz="1600" b="1">
                  <a:latin typeface="Segoe" pitchFamily="2" charset="0"/>
                  <a:ea typeface="ＭＳ Ｐゴシック" pitchFamily="34" charset="-128"/>
                  <a:sym typeface="Wingdings" pitchFamily="2" charset="2"/>
                </a:rPr>
                <a:t>Processus</a:t>
              </a:r>
            </a:p>
            <a:p>
              <a:pPr algn="ctr">
                <a:lnSpc>
                  <a:spcPct val="85000"/>
                </a:lnSpc>
                <a:spcBef>
                  <a:spcPct val="30000"/>
                </a:spcBef>
                <a:buClr>
                  <a:srgbClr val="FB3300"/>
                </a:buClr>
                <a:buSzPct val="75000"/>
                <a:buFont typeface="Wingdings" pitchFamily="2" charset="2"/>
                <a:buNone/>
              </a:pPr>
              <a:r>
                <a:rPr kumimoji="1" lang="fr-FR" sz="1600" b="1">
                  <a:latin typeface="Segoe" pitchFamily="2" charset="0"/>
                  <a:ea typeface="ＭＳ Ｐゴシック" pitchFamily="34" charset="-128"/>
                  <a:sym typeface="Wingdings" pitchFamily="2" charset="2"/>
                </a:rPr>
                <a:t>métier</a:t>
              </a:r>
            </a:p>
          </p:txBody>
        </p:sp>
        <p:sp>
          <p:nvSpPr>
            <p:cNvPr id="53" name="TextBox 954385"/>
            <p:cNvSpPr txBox="1">
              <a:spLocks noChangeArrowheads="1"/>
            </p:cNvSpPr>
            <p:nvPr/>
          </p:nvSpPr>
          <p:spPr bwMode="auto">
            <a:xfrm>
              <a:off x="5385303" y="4017984"/>
              <a:ext cx="90120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 anchorCtr="1">
              <a:spAutoFit/>
            </a:bodyPr>
            <a:lstStyle/>
            <a:p>
              <a:pPr algn="ctr"/>
              <a:r>
                <a:rPr kumimoji="1" lang="fr-FR" b="1" dirty="0">
                  <a:latin typeface="Segoe"/>
                  <a:sym typeface="Wingdings" pitchFamily="2" charset="2"/>
                </a:rPr>
                <a:t>Gestion de</a:t>
              </a:r>
            </a:p>
            <a:p>
              <a:pPr algn="ctr"/>
              <a:r>
                <a:rPr kumimoji="1" lang="fr-FR" b="1" dirty="0">
                  <a:latin typeface="Segoe"/>
                  <a:sym typeface="Wingdings" pitchFamily="2" charset="2"/>
                </a:rPr>
                <a:t>contenu</a:t>
              </a:r>
              <a:endParaRPr kumimoji="1" lang="fr-FR" sz="1600" b="1" dirty="0">
                <a:latin typeface="Segoe"/>
                <a:ea typeface="ＭＳ Ｐゴシック" pitchFamily="34" charset="-128"/>
                <a:sym typeface="Wingdings" pitchFamily="2" charset="2"/>
              </a:endParaRPr>
            </a:p>
          </p:txBody>
        </p:sp>
        <p:sp>
          <p:nvSpPr>
            <p:cNvPr id="54" name="TextBox 954386"/>
            <p:cNvSpPr txBox="1">
              <a:spLocks noChangeArrowheads="1"/>
            </p:cNvSpPr>
            <p:nvPr/>
          </p:nvSpPr>
          <p:spPr bwMode="auto">
            <a:xfrm>
              <a:off x="3038474" y="2897209"/>
              <a:ext cx="1277938" cy="3000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 anchorCtr="1">
              <a:spAutoFit/>
            </a:bodyPr>
            <a:lstStyle/>
            <a:p>
              <a:pPr algn="ctr">
                <a:lnSpc>
                  <a:spcPct val="85000"/>
                </a:lnSpc>
                <a:spcBef>
                  <a:spcPct val="30000"/>
                </a:spcBef>
                <a:buClr>
                  <a:srgbClr val="FB3300"/>
                </a:buClr>
                <a:buSzPct val="75000"/>
                <a:buFont typeface="Wingdings" pitchFamily="2" charset="2"/>
                <a:buNone/>
              </a:pPr>
              <a:r>
                <a:rPr kumimoji="1" lang="fr-FR" sz="1600" b="1">
                  <a:latin typeface="Segoe" pitchFamily="2" charset="0"/>
                  <a:ea typeface="ＭＳ Ｐゴシック" pitchFamily="34" charset="-128"/>
                  <a:sym typeface="Wingdings" pitchFamily="2" charset="2"/>
                </a:rPr>
                <a:t>Décisionnel</a:t>
              </a:r>
            </a:p>
          </p:txBody>
        </p:sp>
      </p:grpSp>
      <p:sp>
        <p:nvSpPr>
          <p:cNvPr id="55" name="ZoneTexte 54"/>
          <p:cNvSpPr txBox="1"/>
          <p:nvPr/>
        </p:nvSpPr>
        <p:spPr>
          <a:xfrm>
            <a:off x="1000100" y="1984382"/>
            <a:ext cx="1928826" cy="60016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100" dirty="0" smtClean="0"/>
              <a:t>Feuilles de calcul serveur, centre de rapport</a:t>
            </a:r>
          </a:p>
        </p:txBody>
      </p:sp>
      <p:sp>
        <p:nvSpPr>
          <p:cNvPr id="56" name="ZoneTexte 55"/>
          <p:cNvSpPr txBox="1"/>
          <p:nvPr/>
        </p:nvSpPr>
        <p:spPr>
          <a:xfrm>
            <a:off x="1000100" y="4127522"/>
            <a:ext cx="1071570" cy="4308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100" dirty="0" smtClean="0"/>
              <a:t>Formulaires web</a:t>
            </a:r>
            <a:endParaRPr lang="fr-FR" sz="1100" dirty="0"/>
          </a:p>
        </p:txBody>
      </p:sp>
      <p:sp>
        <p:nvSpPr>
          <p:cNvPr id="57" name="ZoneTexte 56"/>
          <p:cNvSpPr txBox="1"/>
          <p:nvPr/>
        </p:nvSpPr>
        <p:spPr>
          <a:xfrm>
            <a:off x="500034" y="5429264"/>
            <a:ext cx="1785950" cy="93871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100" dirty="0" smtClean="0"/>
              <a:t>Modèle de portail d’entreprise, annuaire de site, réseaux sociaux, gestion de la confidentialité</a:t>
            </a:r>
            <a:endParaRPr lang="fr-FR" sz="1100" dirty="0"/>
          </a:p>
        </p:txBody>
      </p:sp>
      <p:sp>
        <p:nvSpPr>
          <p:cNvPr id="58" name="ZoneTexte 57"/>
          <p:cNvSpPr txBox="1"/>
          <p:nvPr/>
        </p:nvSpPr>
        <p:spPr>
          <a:xfrm>
            <a:off x="6572264" y="1770068"/>
            <a:ext cx="1214446" cy="58477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3200" dirty="0" smtClean="0"/>
              <a:t>WSS</a:t>
            </a:r>
            <a:endParaRPr lang="fr-FR" sz="3200" dirty="0"/>
          </a:p>
        </p:txBody>
      </p:sp>
      <p:sp>
        <p:nvSpPr>
          <p:cNvPr id="59" name="ZoneTexte 58"/>
          <p:cNvSpPr txBox="1"/>
          <p:nvPr/>
        </p:nvSpPr>
        <p:spPr>
          <a:xfrm>
            <a:off x="6786578" y="3913208"/>
            <a:ext cx="1857388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100" dirty="0" smtClean="0"/>
              <a:t>Gestion</a:t>
            </a:r>
            <a:r>
              <a:rPr lang="fr-FR" sz="1200" dirty="0" smtClean="0"/>
              <a:t> de document intégrée, enregistrements, gestion de contenu web, avec stratégie et </a:t>
            </a:r>
            <a:r>
              <a:rPr lang="fr-FR" sz="1200" dirty="0" err="1" smtClean="0"/>
              <a:t>workflow</a:t>
            </a:r>
            <a:endParaRPr lang="fr-FR" sz="1200" dirty="0"/>
          </a:p>
        </p:txBody>
      </p:sp>
      <p:sp>
        <p:nvSpPr>
          <p:cNvPr id="60" name="ZoneTexte 59"/>
          <p:cNvSpPr txBox="1"/>
          <p:nvPr/>
        </p:nvSpPr>
        <p:spPr>
          <a:xfrm>
            <a:off x="6643702" y="5429264"/>
            <a:ext cx="1785950" cy="11079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100" dirty="0" smtClean="0"/>
              <a:t>Evolutivité entreprise, pertinence contextuelle, recherche sur les personnes et les données</a:t>
            </a:r>
            <a:endParaRPr lang="fr-FR" sz="1100" dirty="0"/>
          </a:p>
        </p:txBody>
      </p:sp>
      <p:cxnSp>
        <p:nvCxnSpPr>
          <p:cNvPr id="61" name="Connecteur droit 60"/>
          <p:cNvCxnSpPr>
            <a:endCxn id="58" idx="1"/>
          </p:cNvCxnSpPr>
          <p:nvPr/>
        </p:nvCxnSpPr>
        <p:spPr>
          <a:xfrm flipV="1">
            <a:off x="5572134" y="2062456"/>
            <a:ext cx="1000130" cy="58072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2" name="ZoneTexte 61"/>
          <p:cNvSpPr txBox="1"/>
          <p:nvPr/>
        </p:nvSpPr>
        <p:spPr>
          <a:xfrm>
            <a:off x="6072198" y="2564639"/>
            <a:ext cx="23423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(Windows SharePoint Services)</a:t>
            </a:r>
            <a:endParaRPr lang="fr-FR" sz="1200" dirty="0"/>
          </a:p>
        </p:txBody>
      </p:sp>
      <p:sp>
        <p:nvSpPr>
          <p:cNvPr id="63" name="ZoneTexte 62"/>
          <p:cNvSpPr txBox="1"/>
          <p:nvPr/>
        </p:nvSpPr>
        <p:spPr>
          <a:xfrm>
            <a:off x="285720" y="1071546"/>
            <a:ext cx="8572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/>
              <a:t>SharePoint Server aide à organiser le flux de travail grâce à ses fonctions de partages d’informations, de documents et de différentes tâches, le tout intégré dans un environnement Web intuitif et convivial.</a:t>
            </a:r>
            <a:endParaRPr lang="fr-FR" sz="1600" dirty="0"/>
          </a:p>
        </p:txBody>
      </p:sp>
      <p:pic>
        <p:nvPicPr>
          <p:cNvPr id="64" name="Rectangle 95437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11662" y="2251097"/>
            <a:ext cx="1803400" cy="171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" name="TextBox 954387"/>
          <p:cNvSpPr txBox="1">
            <a:spLocks noChangeArrowheads="1"/>
          </p:cNvSpPr>
          <p:nvPr/>
        </p:nvSpPr>
        <p:spPr bwMode="auto">
          <a:xfrm>
            <a:off x="4429124" y="3000372"/>
            <a:ext cx="1481137" cy="30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 anchorCtr="1">
            <a:spAutoFit/>
          </a:bodyPr>
          <a:lstStyle/>
          <a:p>
            <a:pPr algn="ctr">
              <a:lnSpc>
                <a:spcPct val="85000"/>
              </a:lnSpc>
              <a:spcBef>
                <a:spcPct val="30000"/>
              </a:spcBef>
              <a:buClr>
                <a:srgbClr val="FB3300"/>
              </a:buClr>
              <a:buSzPct val="75000"/>
              <a:buFont typeface="Wingdings" pitchFamily="2" charset="2"/>
              <a:buNone/>
            </a:pPr>
            <a:r>
              <a:rPr kumimoji="1" lang="fr-FR" sz="1600" b="1" dirty="0">
                <a:latin typeface="Segoe" pitchFamily="2" charset="0"/>
                <a:ea typeface="ＭＳ Ｐゴシック" pitchFamily="34" charset="-128"/>
                <a:sym typeface="Wingdings" pitchFamily="2" charset="2"/>
              </a:rPr>
              <a:t>Collaboration</a:t>
            </a:r>
          </a:p>
        </p:txBody>
      </p:sp>
      <p:grpSp>
        <p:nvGrpSpPr>
          <p:cNvPr id="66" name="Groupe 65"/>
          <p:cNvGrpSpPr/>
          <p:nvPr/>
        </p:nvGrpSpPr>
        <p:grpSpPr>
          <a:xfrm>
            <a:off x="3456040" y="3286124"/>
            <a:ext cx="2000264" cy="1928826"/>
            <a:chOff x="2144712" y="1993922"/>
            <a:chExt cx="4578350" cy="4578350"/>
          </a:xfrm>
        </p:grpSpPr>
        <p:pic>
          <p:nvPicPr>
            <p:cNvPr id="67" name="Rectangle 95437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144712" y="1993922"/>
              <a:ext cx="4578350" cy="4578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8" name="Rectangle 95437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632074" y="2179659"/>
              <a:ext cx="1816100" cy="16748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9" name="Rectangle 95437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514724" y="3397272"/>
              <a:ext cx="1757363" cy="1757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0" name="Rectangle 954377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30449" y="3243284"/>
              <a:ext cx="1381125" cy="20780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" name="Rectangle 954378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087937" y="3255984"/>
              <a:ext cx="1431925" cy="20716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" name="Rectangle 95437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424362" y="4686322"/>
              <a:ext cx="1778000" cy="16938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" name="Rectangle 954380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632074" y="4711722"/>
              <a:ext cx="1804988" cy="1668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74" name="Picture 27" descr="WSS_flag20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42910" y="2409824"/>
            <a:ext cx="3048000" cy="8763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5" name="ZoneTexte 74"/>
          <p:cNvSpPr txBox="1"/>
          <p:nvPr/>
        </p:nvSpPr>
        <p:spPr>
          <a:xfrm>
            <a:off x="2143108" y="3929066"/>
            <a:ext cx="6572296" cy="236988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sz="1600" dirty="0" smtClean="0"/>
              <a:t>Composant optionnel </a:t>
            </a:r>
            <a:r>
              <a:rPr lang="fr-FR" sz="1600" dirty="0"/>
              <a:t>gratuit de Windows Server </a:t>
            </a:r>
            <a:r>
              <a:rPr lang="fr-FR" sz="1600" dirty="0" smtClean="0"/>
              <a:t>2003</a:t>
            </a:r>
          </a:p>
          <a:p>
            <a:pPr>
              <a:buFont typeface="Arial" pitchFamily="34" charset="0"/>
              <a:buChar char="•"/>
            </a:pPr>
            <a:r>
              <a:rPr lang="fr-FR" sz="1600" dirty="0" smtClean="0"/>
              <a:t>Logiciel </a:t>
            </a:r>
            <a:r>
              <a:rPr lang="fr-FR" sz="1600" dirty="0"/>
              <a:t>qui </a:t>
            </a:r>
            <a:r>
              <a:rPr lang="fr-FR" sz="1600" dirty="0" smtClean="0"/>
              <a:t>offre à </a:t>
            </a:r>
            <a:r>
              <a:rPr lang="fr-FR" sz="1600" dirty="0"/>
              <a:t>un groupe de personnes </a:t>
            </a:r>
            <a:r>
              <a:rPr lang="fr-FR" sz="1600" dirty="0" smtClean="0"/>
              <a:t>un espace de travail collaboratif permettant l’échange et le suivi d’informations diverses.</a:t>
            </a:r>
          </a:p>
          <a:p>
            <a:pPr>
              <a:buFont typeface="Arial" pitchFamily="34" charset="0"/>
              <a:buChar char="•"/>
            </a:pPr>
            <a:r>
              <a:rPr lang="fr-FR" sz="1600" dirty="0"/>
              <a:t>F</a:t>
            </a:r>
            <a:r>
              <a:rPr lang="fr-FR" sz="1600" dirty="0" smtClean="0"/>
              <a:t>onctionnalités </a:t>
            </a:r>
            <a:r>
              <a:rPr lang="fr-FR" sz="1600" dirty="0"/>
              <a:t>basiques de portail web et </a:t>
            </a:r>
            <a:r>
              <a:rPr lang="fr-FR" sz="1600" dirty="0" smtClean="0"/>
              <a:t>d'intranet</a:t>
            </a:r>
          </a:p>
          <a:p>
            <a:pPr>
              <a:buFont typeface="Arial" pitchFamily="34" charset="0"/>
              <a:buChar char="•"/>
            </a:pPr>
            <a:r>
              <a:rPr lang="fr-FR" sz="1600" dirty="0" smtClean="0"/>
              <a:t>Possibilité de </a:t>
            </a:r>
            <a:r>
              <a:rPr lang="fr-FR" sz="1600" dirty="0"/>
              <a:t>véhiculer des informations telles </a:t>
            </a:r>
            <a:r>
              <a:rPr lang="fr-FR" sz="1600" dirty="0" smtClean="0"/>
              <a:t>que:</a:t>
            </a:r>
          </a:p>
          <a:p>
            <a:r>
              <a:rPr lang="fr-FR" sz="1600" dirty="0" smtClean="0"/>
              <a:t>planning, bibliothèques de fichiers, listes de contact, </a:t>
            </a:r>
            <a:r>
              <a:rPr lang="fr-FR" sz="1600" dirty="0" err="1" smtClean="0"/>
              <a:t>etc</a:t>
            </a:r>
            <a:r>
              <a:rPr lang="fr-FR" sz="1600" dirty="0" smtClean="0"/>
              <a:t>…</a:t>
            </a:r>
          </a:p>
          <a:p>
            <a:pPr>
              <a:buFont typeface="Arial" pitchFamily="34" charset="0"/>
              <a:buChar char="•"/>
            </a:pPr>
            <a:r>
              <a:rPr lang="fr-FR" sz="1600" dirty="0" smtClean="0"/>
              <a:t>Permet de </a:t>
            </a:r>
            <a:r>
              <a:rPr lang="fr-FR" sz="1600" dirty="0"/>
              <a:t>gérer </a:t>
            </a:r>
            <a:r>
              <a:rPr lang="fr-FR" sz="1600" dirty="0" smtClean="0"/>
              <a:t>une </a:t>
            </a:r>
            <a:r>
              <a:rPr lang="fr-FR" sz="1600" dirty="0"/>
              <a:t>multitude de </a:t>
            </a:r>
            <a:r>
              <a:rPr lang="fr-FR" sz="1600" dirty="0" smtClean="0"/>
              <a:t>sites Web selon des modèles prédéfinis</a:t>
            </a:r>
            <a:endParaRPr lang="fr-FR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2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25 -0.00417 L -0.37327 0.24751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3" y="1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7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2885B-FEFB-4D16-A87F-046ACCBBF219}" type="slidenum">
              <a:rPr lang="fr-FR" smtClean="0"/>
              <a:pPr/>
              <a:t>10</a:t>
            </a:fld>
            <a:endParaRPr lang="fr-FR" dirty="0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285720" y="142852"/>
            <a:ext cx="8572500" cy="95410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square" anchor="t">
            <a:spAutoFit/>
          </a:bodyPr>
          <a:lstStyle/>
          <a:p>
            <a:pPr marL="0" marR="0" lvl="0" indent="0" algn="ctr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L’aspect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 technique de 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Windows SharePoint Services: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  <a:sym typeface="Wingdings" pitchFamily="2" charset="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642910" y="1500174"/>
            <a:ext cx="295786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dirty="0" smtClean="0"/>
              <a:t>Deux modes d’installation: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Ferme de serveur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Stand </a:t>
            </a:r>
            <a:r>
              <a:rPr lang="fr-FR" dirty="0" err="1" smtClean="0"/>
              <a:t>Alone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500034" y="5072074"/>
            <a:ext cx="35004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dirty="0" smtClean="0"/>
              <a:t>Interface « WYSIWYG »,</a:t>
            </a:r>
          </a:p>
          <a:p>
            <a:r>
              <a:rPr lang="fr-FR" dirty="0" smtClean="0"/>
              <a:t>la création des pages se fait</a:t>
            </a:r>
          </a:p>
          <a:p>
            <a:r>
              <a:rPr lang="fr-FR" dirty="0" smtClean="0"/>
              <a:t>par l’ajout de </a:t>
            </a:r>
            <a:r>
              <a:rPr lang="fr-FR" dirty="0" err="1" smtClean="0"/>
              <a:t>WebParts</a:t>
            </a:r>
            <a:endParaRPr lang="fr-FR" dirty="0"/>
          </a:p>
        </p:txBody>
      </p:sp>
      <p:pic>
        <p:nvPicPr>
          <p:cNvPr id="7" name="Image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2643182"/>
            <a:ext cx="2057400" cy="933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ZoneTexte 7"/>
          <p:cNvSpPr txBox="1"/>
          <p:nvPr/>
        </p:nvSpPr>
        <p:spPr>
          <a:xfrm>
            <a:off x="5257477" y="1500174"/>
            <a:ext cx="2585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dirty="0" smtClean="0"/>
              <a:t>Hiérarchie SharePoint:</a:t>
            </a:r>
            <a:endParaRPr lang="fr-FR" dirty="0"/>
          </a:p>
        </p:txBody>
      </p:sp>
      <p:pic>
        <p:nvPicPr>
          <p:cNvPr id="9" name="Image 8" descr="image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4810" y="1857364"/>
            <a:ext cx="4450187" cy="35004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714348" y="1142984"/>
            <a:ext cx="32147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u="sng" dirty="0" smtClean="0"/>
              <a:t>Installation choisie:</a:t>
            </a:r>
          </a:p>
          <a:p>
            <a:pPr algn="ctr"/>
            <a:r>
              <a:rPr lang="fr-FR" dirty="0" smtClean="0"/>
              <a:t>Ferme de serveur mais sur un seul serveur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714349" y="1928802"/>
            <a:ext cx="321471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Création de l’application Web correcte mais impossible de passer à l’étape suivante du déploiement.</a:t>
            </a:r>
          </a:p>
          <a:p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Désinstallation involontaire et réinstallation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2885B-FEFB-4D16-A87F-046ACCBBF219}" type="slidenum">
              <a:rPr lang="fr-FR" smtClean="0"/>
              <a:pPr/>
              <a:t>11</a:t>
            </a:fld>
            <a:endParaRPr lang="fr-FR" dirty="0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285720" y="142852"/>
            <a:ext cx="8572500" cy="52322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square" anchor="t">
            <a:spAutoFit/>
          </a:bodyPr>
          <a:lstStyle/>
          <a:p>
            <a:pPr marL="0" marR="0" lvl="0" indent="0" algn="ctr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La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mise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 en place de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l’application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: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  <a:sym typeface="Wingdings" pitchFamily="2" charset="2"/>
            </a:endParaRPr>
          </a:p>
        </p:txBody>
      </p:sp>
      <p:pic>
        <p:nvPicPr>
          <p:cNvPr id="4" name="Image 3" descr="image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7686" y="785794"/>
            <a:ext cx="4450187" cy="35004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Rectangle 4"/>
          <p:cNvSpPr/>
          <p:nvPr/>
        </p:nvSpPr>
        <p:spPr>
          <a:xfrm>
            <a:off x="7072330" y="714356"/>
            <a:ext cx="1714512" cy="928694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 descr="Sans titre.bmp"/>
          <p:cNvPicPr/>
          <p:nvPr/>
        </p:nvPicPr>
        <p:blipFill>
          <a:blip r:embed="rId3" cstate="print"/>
          <a:srcRect t="14758" r="2149" b="3965"/>
          <a:stretch>
            <a:fillRect/>
          </a:stretch>
        </p:blipFill>
        <p:spPr>
          <a:xfrm>
            <a:off x="500034" y="3500438"/>
            <a:ext cx="3571900" cy="26574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Flèche vers le bas 8"/>
          <p:cNvSpPr/>
          <p:nvPr/>
        </p:nvSpPr>
        <p:spPr>
          <a:xfrm>
            <a:off x="2071670" y="2143116"/>
            <a:ext cx="484632" cy="1285884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4214810" y="4857760"/>
            <a:ext cx="40719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Une fois WSS installé, un site d’administration est disponible et doit être configuré afin de continuer a déployer l’application</a:t>
            </a:r>
            <a:endParaRPr lang="fr-FR" dirty="0"/>
          </a:p>
        </p:txBody>
      </p:sp>
      <p:cxnSp>
        <p:nvCxnSpPr>
          <p:cNvPr id="12" name="Connecteur droit avec flèche 11"/>
          <p:cNvCxnSpPr>
            <a:stCxn id="7" idx="3"/>
          </p:cNvCxnSpPr>
          <p:nvPr/>
        </p:nvCxnSpPr>
        <p:spPr>
          <a:xfrm flipV="1">
            <a:off x="3929058" y="1285860"/>
            <a:ext cx="3000396" cy="31878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6500826" y="1643050"/>
            <a:ext cx="2071702" cy="928694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6" name="Connecteur droit avec flèche 15"/>
          <p:cNvCxnSpPr>
            <a:stCxn id="14" idx="3"/>
          </p:cNvCxnSpPr>
          <p:nvPr/>
        </p:nvCxnSpPr>
        <p:spPr>
          <a:xfrm flipV="1">
            <a:off x="3929059" y="2214554"/>
            <a:ext cx="2500329" cy="86841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Ellipse 18"/>
          <p:cNvSpPr/>
          <p:nvPr/>
        </p:nvSpPr>
        <p:spPr>
          <a:xfrm>
            <a:off x="4500562" y="2357430"/>
            <a:ext cx="2286016" cy="1785950"/>
          </a:xfrm>
          <a:prstGeom prst="ellipse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2 -0.00393 L -0.04306 0.13542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7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7" presetClass="exit" presetSubtype="1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1.11111E-6 L -0.18906 0.15741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" y="79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17" presetClass="exit" presetSubtype="1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14" grpId="0"/>
      <p:bldP spid="14" grpId="1"/>
      <p:bldP spid="5" grpId="0" animBg="1"/>
      <p:bldP spid="5" grpId="1" animBg="1"/>
      <p:bldP spid="5" grpId="2" animBg="1"/>
      <p:bldP spid="9" grpId="0" animBg="1"/>
      <p:bldP spid="9" grpId="1" animBg="1"/>
      <p:bldP spid="10" grpId="0"/>
      <p:bldP spid="10" grpId="1"/>
      <p:bldP spid="13" grpId="0" animBg="1"/>
      <p:bldP spid="13" grpId="1" animBg="1"/>
      <p:bldP spid="13" grpId="2" animBg="1"/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2885B-FEFB-4D16-A87F-046ACCBBF219}" type="slidenum">
              <a:rPr lang="fr-FR" smtClean="0"/>
              <a:pPr/>
              <a:t>12</a:t>
            </a:fld>
            <a:endParaRPr lang="fr-FR" dirty="0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285720" y="142852"/>
            <a:ext cx="8572500" cy="52322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square" anchor="t">
            <a:spAutoFit/>
          </a:bodyPr>
          <a:lstStyle/>
          <a:p>
            <a:pPr marL="0" marR="0" lvl="0" indent="0" algn="ctr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La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création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 des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différentes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 pages du site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: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  <a:sym typeface="Wingdings" pitchFamily="2" charset="2"/>
            </a:endParaRPr>
          </a:p>
        </p:txBody>
      </p:sp>
      <p:grpSp>
        <p:nvGrpSpPr>
          <p:cNvPr id="19465" name="Group 9"/>
          <p:cNvGrpSpPr>
            <a:grpSpLocks/>
          </p:cNvGrpSpPr>
          <p:nvPr/>
        </p:nvGrpSpPr>
        <p:grpSpPr bwMode="auto">
          <a:xfrm>
            <a:off x="3214678" y="1857364"/>
            <a:ext cx="5400686" cy="4357694"/>
            <a:chOff x="1170" y="7387"/>
            <a:chExt cx="9645" cy="8042"/>
          </a:xfrm>
        </p:grpSpPr>
        <p:sp>
          <p:nvSpPr>
            <p:cNvPr id="19466" name="Text Box 10"/>
            <p:cNvSpPr txBox="1">
              <a:spLocks noChangeArrowheads="1"/>
            </p:cNvSpPr>
            <p:nvPr/>
          </p:nvSpPr>
          <p:spPr bwMode="auto">
            <a:xfrm>
              <a:off x="7985" y="7387"/>
              <a:ext cx="2634" cy="934"/>
            </a:xfrm>
            <a:prstGeom prst="rect">
              <a:avLst/>
            </a:prstGeom>
            <a:solidFill>
              <a:srgbClr val="4F81BD"/>
            </a:solidFill>
            <a:ln w="38100">
              <a:solidFill>
                <a:srgbClr val="F2F2F2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243F60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Accueil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467" name="Text Box 11"/>
            <p:cNvSpPr txBox="1">
              <a:spLocks noChangeArrowheads="1"/>
            </p:cNvSpPr>
            <p:nvPr/>
          </p:nvSpPr>
          <p:spPr bwMode="auto">
            <a:xfrm>
              <a:off x="8062" y="10951"/>
              <a:ext cx="1852" cy="1327"/>
            </a:xfrm>
            <a:prstGeom prst="rect">
              <a:avLst/>
            </a:prstGeom>
            <a:solidFill>
              <a:srgbClr val="9BBB59"/>
            </a:solidFill>
            <a:ln w="38100">
              <a:solidFill>
                <a:srgbClr val="F2F2F2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4E6128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Zone de partage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468" name="Text Box 12"/>
            <p:cNvSpPr txBox="1">
              <a:spLocks noChangeArrowheads="1"/>
            </p:cNvSpPr>
            <p:nvPr/>
          </p:nvSpPr>
          <p:spPr bwMode="auto">
            <a:xfrm>
              <a:off x="7418" y="9883"/>
              <a:ext cx="1852" cy="766"/>
            </a:xfrm>
            <a:prstGeom prst="rect">
              <a:avLst/>
            </a:prstGeom>
            <a:solidFill>
              <a:srgbClr val="F79646"/>
            </a:solidFill>
            <a:ln w="38100">
              <a:solidFill>
                <a:srgbClr val="F2F2F2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974706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Aide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9469" name="AutoShape 13"/>
            <p:cNvCxnSpPr>
              <a:cxnSpLocks noChangeShapeType="1"/>
            </p:cNvCxnSpPr>
            <p:nvPr/>
          </p:nvCxnSpPr>
          <p:spPr bwMode="auto">
            <a:xfrm flipV="1">
              <a:off x="9517" y="8393"/>
              <a:ext cx="1" cy="2490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9470" name="AutoShape 14"/>
            <p:cNvCxnSpPr>
              <a:cxnSpLocks noChangeShapeType="1"/>
            </p:cNvCxnSpPr>
            <p:nvPr/>
          </p:nvCxnSpPr>
          <p:spPr bwMode="auto">
            <a:xfrm>
              <a:off x="8766" y="8393"/>
              <a:ext cx="0" cy="1485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9471" name="AutoShape 15"/>
            <p:cNvCxnSpPr>
              <a:cxnSpLocks noChangeShapeType="1"/>
            </p:cNvCxnSpPr>
            <p:nvPr/>
          </p:nvCxnSpPr>
          <p:spPr bwMode="auto">
            <a:xfrm>
              <a:off x="10336" y="8393"/>
              <a:ext cx="0" cy="4065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19472" name="Rectangle 16"/>
            <p:cNvSpPr>
              <a:spLocks noChangeArrowheads="1"/>
            </p:cNvSpPr>
            <p:nvPr/>
          </p:nvSpPr>
          <p:spPr bwMode="auto">
            <a:xfrm>
              <a:off x="1170" y="12459"/>
              <a:ext cx="9645" cy="2970"/>
            </a:xfrm>
            <a:prstGeom prst="rect">
              <a:avLst/>
            </a:prstGeom>
            <a:gradFill rotWithShape="0">
              <a:gsLst>
                <a:gs pos="0">
                  <a:srgbClr val="666666"/>
                </a:gs>
                <a:gs pos="50000">
                  <a:srgbClr val="CCCCCC"/>
                </a:gs>
                <a:gs pos="100000">
                  <a:srgbClr val="666666"/>
                </a:gs>
              </a:gsLst>
              <a:lin ang="18900000" scaled="1"/>
            </a:gradFill>
            <a:ln w="12700">
              <a:solidFill>
                <a:srgbClr val="666666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7F7F7F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473" name="Text Box 17"/>
            <p:cNvSpPr txBox="1">
              <a:spLocks noChangeArrowheads="1"/>
            </p:cNvSpPr>
            <p:nvPr/>
          </p:nvSpPr>
          <p:spPr bwMode="auto">
            <a:xfrm>
              <a:off x="1477" y="13041"/>
              <a:ext cx="1807" cy="625"/>
            </a:xfrm>
            <a:prstGeom prst="rect">
              <a:avLst/>
            </a:prstGeom>
            <a:solidFill>
              <a:srgbClr val="C0504D"/>
            </a:solidFill>
            <a:ln w="38100">
              <a:solidFill>
                <a:srgbClr val="F2F2F2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622423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Service 1</a:t>
              </a:r>
              <a:endPara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474" name="Text Box 18"/>
            <p:cNvSpPr txBox="1">
              <a:spLocks noChangeArrowheads="1"/>
            </p:cNvSpPr>
            <p:nvPr/>
          </p:nvSpPr>
          <p:spPr bwMode="auto">
            <a:xfrm>
              <a:off x="5047" y="13015"/>
              <a:ext cx="1852" cy="625"/>
            </a:xfrm>
            <a:prstGeom prst="rect">
              <a:avLst/>
            </a:prstGeom>
            <a:solidFill>
              <a:srgbClr val="C0504D"/>
            </a:solidFill>
            <a:ln w="38100">
              <a:solidFill>
                <a:srgbClr val="F2F2F2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622423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Service 2</a:t>
              </a:r>
              <a:endParaRPr kumimoji="0" lang="fr-FR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475" name="Text Box 19"/>
            <p:cNvSpPr txBox="1">
              <a:spLocks noChangeArrowheads="1"/>
            </p:cNvSpPr>
            <p:nvPr/>
          </p:nvSpPr>
          <p:spPr bwMode="auto">
            <a:xfrm>
              <a:off x="8647" y="13047"/>
              <a:ext cx="1822" cy="625"/>
            </a:xfrm>
            <a:prstGeom prst="rect">
              <a:avLst/>
            </a:prstGeom>
            <a:solidFill>
              <a:srgbClr val="C0504D"/>
            </a:solidFill>
            <a:ln w="38100">
              <a:solidFill>
                <a:srgbClr val="F2F2F2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622423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Service 3</a:t>
              </a:r>
              <a:endParaRPr kumimoji="0" lang="fr-FR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476" name="Text Box 20"/>
            <p:cNvSpPr txBox="1">
              <a:spLocks noChangeArrowheads="1"/>
            </p:cNvSpPr>
            <p:nvPr/>
          </p:nvSpPr>
          <p:spPr bwMode="auto">
            <a:xfrm>
              <a:off x="3172" y="14168"/>
              <a:ext cx="1972" cy="625"/>
            </a:xfrm>
            <a:prstGeom prst="rect">
              <a:avLst/>
            </a:prstGeom>
            <a:solidFill>
              <a:srgbClr val="C0504D"/>
            </a:solidFill>
            <a:ln w="38100">
              <a:solidFill>
                <a:srgbClr val="F2F2F2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622423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Service …</a:t>
              </a:r>
              <a:endParaRPr kumimoji="0" lang="fr-FR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477" name="Text Box 21"/>
            <p:cNvSpPr txBox="1">
              <a:spLocks noChangeArrowheads="1"/>
            </p:cNvSpPr>
            <p:nvPr/>
          </p:nvSpPr>
          <p:spPr bwMode="auto">
            <a:xfrm>
              <a:off x="6831" y="14125"/>
              <a:ext cx="1972" cy="625"/>
            </a:xfrm>
            <a:prstGeom prst="rect">
              <a:avLst/>
            </a:prstGeom>
            <a:solidFill>
              <a:srgbClr val="C0504D"/>
            </a:solidFill>
            <a:ln w="38100">
              <a:solidFill>
                <a:srgbClr val="F2F2F2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622423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Service X</a:t>
              </a:r>
              <a:endParaRPr kumimoji="0" lang="fr-FR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4" name="Image 2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785794"/>
            <a:ext cx="4610100" cy="21028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9478" name="Group 22"/>
          <p:cNvGrpSpPr>
            <a:grpSpLocks/>
          </p:cNvGrpSpPr>
          <p:nvPr/>
        </p:nvGrpSpPr>
        <p:grpSpPr bwMode="auto">
          <a:xfrm>
            <a:off x="857224" y="862009"/>
            <a:ext cx="4410075" cy="1947862"/>
            <a:chOff x="2340" y="7793"/>
            <a:chExt cx="6945" cy="3066"/>
          </a:xfrm>
        </p:grpSpPr>
        <p:sp>
          <p:nvSpPr>
            <p:cNvPr id="19479" name="Text Box 23"/>
            <p:cNvSpPr txBox="1">
              <a:spLocks noChangeArrowheads="1"/>
            </p:cNvSpPr>
            <p:nvPr/>
          </p:nvSpPr>
          <p:spPr bwMode="auto">
            <a:xfrm>
              <a:off x="2430" y="7793"/>
              <a:ext cx="6765" cy="363"/>
            </a:xfrm>
            <a:prstGeom prst="rect">
              <a:avLst/>
            </a:prstGeom>
            <a:solidFill>
              <a:srgbClr val="8DB3E2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Bandeau d’information présentant la page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480" name="Text Box 24"/>
            <p:cNvSpPr txBox="1">
              <a:spLocks noChangeArrowheads="1"/>
            </p:cNvSpPr>
            <p:nvPr/>
          </p:nvSpPr>
          <p:spPr bwMode="auto">
            <a:xfrm>
              <a:off x="6517" y="8336"/>
              <a:ext cx="2768" cy="2523"/>
            </a:xfrm>
            <a:prstGeom prst="rect">
              <a:avLst/>
            </a:prstGeom>
            <a:solidFill>
              <a:srgbClr val="F7964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fr-FR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fr-FR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Image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481" name="Text Box 25"/>
            <p:cNvSpPr txBox="1">
              <a:spLocks noChangeArrowheads="1"/>
            </p:cNvSpPr>
            <p:nvPr/>
          </p:nvSpPr>
          <p:spPr bwMode="auto">
            <a:xfrm>
              <a:off x="2340" y="10431"/>
              <a:ext cx="4065" cy="428"/>
            </a:xfrm>
            <a:prstGeom prst="rect">
              <a:avLst/>
            </a:prstGeom>
            <a:solidFill>
              <a:srgbClr val="8064A2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Lien  vers l’aide du site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482" name="Text Box 26"/>
            <p:cNvSpPr txBox="1">
              <a:spLocks noChangeArrowheads="1"/>
            </p:cNvSpPr>
            <p:nvPr/>
          </p:nvSpPr>
          <p:spPr bwMode="auto">
            <a:xfrm>
              <a:off x="2340" y="9230"/>
              <a:ext cx="4065" cy="1020"/>
            </a:xfrm>
            <a:prstGeom prst="rect">
              <a:avLst/>
            </a:prstGeom>
            <a:solidFill>
              <a:srgbClr val="9BBB5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Zone regroupant les liens vers les différents services,, la zone de partage et le site des Cci d’Albi et de Castres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483" name="Text Box 27"/>
            <p:cNvSpPr txBox="1">
              <a:spLocks noChangeArrowheads="1"/>
            </p:cNvSpPr>
            <p:nvPr/>
          </p:nvSpPr>
          <p:spPr bwMode="auto">
            <a:xfrm>
              <a:off x="2340" y="8345"/>
              <a:ext cx="4050" cy="685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Zone d’annonce des informations importantes vis-à-vis du site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32" name="Image 31"/>
          <p:cNvPicPr/>
          <p:nvPr/>
        </p:nvPicPr>
        <p:blipFill>
          <a:blip r:embed="rId3" cstate="print"/>
          <a:srcRect t="5263"/>
          <a:stretch>
            <a:fillRect/>
          </a:stretch>
        </p:blipFill>
        <p:spPr bwMode="auto">
          <a:xfrm>
            <a:off x="857224" y="857232"/>
            <a:ext cx="4438650" cy="19841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34" name="Connecteur droit avec flèche 33"/>
          <p:cNvCxnSpPr>
            <a:stCxn id="24" idx="3"/>
            <a:endCxn id="19466" idx="1"/>
          </p:cNvCxnSpPr>
          <p:nvPr/>
        </p:nvCxnSpPr>
        <p:spPr>
          <a:xfrm>
            <a:off x="5395886" y="1837205"/>
            <a:ext cx="1634829" cy="27321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5" name="Image 34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10" y="1643050"/>
            <a:ext cx="5210175" cy="1638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37" name="Connecteur droit avec flèche 36"/>
          <p:cNvCxnSpPr>
            <a:stCxn id="35" idx="3"/>
            <a:endCxn id="19468" idx="1"/>
          </p:cNvCxnSpPr>
          <p:nvPr/>
        </p:nvCxnSpPr>
        <p:spPr>
          <a:xfrm>
            <a:off x="5853085" y="2462531"/>
            <a:ext cx="860140" cy="95486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8" name="Image 37"/>
          <p:cNvPicPr/>
          <p:nvPr/>
        </p:nvPicPr>
        <p:blipFill>
          <a:blip r:embed="rId5" cstate="print"/>
          <a:srcRect b="12016"/>
          <a:stretch>
            <a:fillRect/>
          </a:stretch>
        </p:blipFill>
        <p:spPr bwMode="auto">
          <a:xfrm>
            <a:off x="571472" y="2380988"/>
            <a:ext cx="5391150" cy="14766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40" name="Connecteur droit avec flèche 39"/>
          <p:cNvCxnSpPr>
            <a:stCxn id="38" idx="3"/>
            <a:endCxn id="19467" idx="1"/>
          </p:cNvCxnSpPr>
          <p:nvPr/>
        </p:nvCxnSpPr>
        <p:spPr>
          <a:xfrm>
            <a:off x="5962622" y="3119308"/>
            <a:ext cx="1111209" cy="102879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1" name="Image 40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1472" y="1000108"/>
            <a:ext cx="5753100" cy="3286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43" name="Connecteur droit avec flèche 42"/>
          <p:cNvCxnSpPr>
            <a:stCxn id="41" idx="2"/>
          </p:cNvCxnSpPr>
          <p:nvPr/>
        </p:nvCxnSpPr>
        <p:spPr>
          <a:xfrm rot="16200000" flipH="1">
            <a:off x="3331339" y="4402916"/>
            <a:ext cx="642965" cy="40959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9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000"/>
                                        <p:tgtEl>
                                          <p:spTgt spid="194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2885B-FEFB-4D16-A87F-046ACCBBF219}" type="slidenum">
              <a:rPr lang="fr-FR" smtClean="0"/>
              <a:pPr/>
              <a:t>13</a:t>
            </a:fld>
            <a:endParaRPr lang="fr-FR" dirty="0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285720" y="142852"/>
            <a:ext cx="8572500" cy="52322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square" anchor="t">
            <a:spAutoFit/>
          </a:bodyPr>
          <a:lstStyle/>
          <a:p>
            <a:pPr marL="0" marR="0" lvl="0" indent="0" algn="ctr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La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gestion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 des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droits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: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  <a:sym typeface="Wingdings" pitchFamily="2" charset="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71472" y="857232"/>
            <a:ext cx="8032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Chaque zone du site se devait n’être accessible qu’aux utilisateurs autorisés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500034" y="1357298"/>
            <a:ext cx="3143272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Droits du service Emploi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5429256" y="1357298"/>
            <a:ext cx="3327883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Droits du service Tourisme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1003887" y="1845222"/>
            <a:ext cx="1925039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Droits de l’aide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6282621" y="1845222"/>
            <a:ext cx="1545824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Droits de …</a:t>
            </a:r>
            <a:endParaRPr lang="fr-FR" dirty="0"/>
          </a:p>
        </p:txBody>
      </p:sp>
      <p:grpSp>
        <p:nvGrpSpPr>
          <p:cNvPr id="11" name="Groupe 10"/>
          <p:cNvGrpSpPr/>
          <p:nvPr/>
        </p:nvGrpSpPr>
        <p:grpSpPr>
          <a:xfrm>
            <a:off x="4086228" y="1500174"/>
            <a:ext cx="914400" cy="914400"/>
            <a:chOff x="2428860" y="4357694"/>
            <a:chExt cx="914400" cy="914400"/>
          </a:xfrm>
        </p:grpSpPr>
        <p:sp>
          <p:nvSpPr>
            <p:cNvPr id="10" name="Ellipse 9"/>
            <p:cNvSpPr/>
            <p:nvPr/>
          </p:nvSpPr>
          <p:spPr>
            <a:xfrm>
              <a:off x="2428860" y="4357694"/>
              <a:ext cx="914400" cy="914400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Différent de 8"/>
            <p:cNvSpPr/>
            <p:nvPr/>
          </p:nvSpPr>
          <p:spPr>
            <a:xfrm>
              <a:off x="2428860" y="4529145"/>
              <a:ext cx="914400" cy="557210"/>
            </a:xfrm>
            <a:prstGeom prst="mathNotEqual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cxnSp>
        <p:nvCxnSpPr>
          <p:cNvPr id="13" name="Connecteur droit 12"/>
          <p:cNvCxnSpPr>
            <a:stCxn id="5" idx="3"/>
            <a:endCxn id="10" idx="1"/>
          </p:cNvCxnSpPr>
          <p:nvPr/>
        </p:nvCxnSpPr>
        <p:spPr>
          <a:xfrm>
            <a:off x="3643306" y="1541964"/>
            <a:ext cx="576833" cy="9212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Connecteur droit 14"/>
          <p:cNvCxnSpPr>
            <a:stCxn id="7" idx="3"/>
            <a:endCxn id="10" idx="2"/>
          </p:cNvCxnSpPr>
          <p:nvPr/>
        </p:nvCxnSpPr>
        <p:spPr>
          <a:xfrm flipV="1">
            <a:off x="2928926" y="1957374"/>
            <a:ext cx="1157302" cy="7251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Connecteur droit 16"/>
          <p:cNvCxnSpPr>
            <a:stCxn id="6" idx="1"/>
            <a:endCxn id="10" idx="7"/>
          </p:cNvCxnSpPr>
          <p:nvPr/>
        </p:nvCxnSpPr>
        <p:spPr>
          <a:xfrm rot="10800000" flipV="1">
            <a:off x="4866718" y="1541963"/>
            <a:ext cx="562539" cy="9212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Connecteur droit 18"/>
          <p:cNvCxnSpPr>
            <a:stCxn id="8" idx="1"/>
            <a:endCxn id="10" idx="6"/>
          </p:cNvCxnSpPr>
          <p:nvPr/>
        </p:nvCxnSpPr>
        <p:spPr>
          <a:xfrm rot="10800000">
            <a:off x="5000629" y="1957374"/>
            <a:ext cx="1281993" cy="7251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ZoneTexte 19"/>
          <p:cNvSpPr txBox="1"/>
          <p:nvPr/>
        </p:nvSpPr>
        <p:spPr>
          <a:xfrm>
            <a:off x="571472" y="2643182"/>
            <a:ext cx="32239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u="sng" dirty="0" smtClean="0"/>
              <a:t>Le cas de la zone de partage:</a:t>
            </a:r>
            <a:endParaRPr lang="fr-FR" u="sng" dirty="0"/>
          </a:p>
        </p:txBody>
      </p:sp>
      <p:pic>
        <p:nvPicPr>
          <p:cNvPr id="21" name="Image 20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3071810"/>
            <a:ext cx="7715304" cy="32147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Image 21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3071810"/>
            <a:ext cx="7715304" cy="32147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2885B-FEFB-4D16-A87F-046ACCBBF219}" type="slidenum">
              <a:rPr lang="fr-FR" smtClean="0"/>
              <a:pPr/>
              <a:t>14</a:t>
            </a:fld>
            <a:endParaRPr lang="fr-FR" dirty="0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285720" y="142852"/>
            <a:ext cx="8572500" cy="52322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square" anchor="t">
            <a:spAutoFit/>
          </a:bodyPr>
          <a:lstStyle/>
          <a:p>
            <a:pPr marL="0" marR="0" lvl="0" indent="0" algn="ctr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L‘aide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 en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 </a:t>
            </a:r>
            <a:r>
              <a:rPr kumimoji="0" lang="en-US" sz="2800" b="1" i="0" u="none" strike="noStrike" kern="1200" cap="none" spc="0" normalizeH="0" noProof="0" dirty="0" err="1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ligne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 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: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  <a:sym typeface="Wingdings" pitchFamily="2" charset="2"/>
            </a:endParaRPr>
          </a:p>
        </p:txBody>
      </p:sp>
      <p:pic>
        <p:nvPicPr>
          <p:cNvPr id="4" name="Imag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48" y="785794"/>
            <a:ext cx="4152911" cy="5429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ZoneTexte 4"/>
          <p:cNvSpPr txBox="1"/>
          <p:nvPr/>
        </p:nvSpPr>
        <p:spPr>
          <a:xfrm>
            <a:off x="642910" y="1142984"/>
            <a:ext cx="34290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Traitée sous la forme d’un forum dont les différents </a:t>
            </a:r>
            <a:r>
              <a:rPr lang="fr-FR" dirty="0" err="1" smtClean="0"/>
              <a:t>topics</a:t>
            </a:r>
            <a:r>
              <a:rPr lang="fr-FR" dirty="0" smtClean="0"/>
              <a:t> répondent à des besoins spécifiques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785786" y="2857496"/>
            <a:ext cx="2509020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u="sng" dirty="0" smtClean="0"/>
              <a:t>Ex:</a:t>
            </a:r>
          </a:p>
          <a:p>
            <a:endParaRPr lang="fr-FR" u="sng" dirty="0" smtClean="0"/>
          </a:p>
          <a:p>
            <a:pPr lvl="0">
              <a:buFont typeface="Arial" pitchFamily="34" charset="0"/>
              <a:buChar char="•"/>
            </a:pPr>
            <a:r>
              <a:rPr lang="fr-FR" dirty="0" smtClean="0"/>
              <a:t>Pour commencer…</a:t>
            </a:r>
          </a:p>
          <a:p>
            <a:pPr lvl="0">
              <a:buFont typeface="Arial" pitchFamily="34" charset="0"/>
              <a:buChar char="•"/>
            </a:pPr>
            <a:r>
              <a:rPr lang="fr-FR" dirty="0" smtClean="0"/>
              <a:t>Un peu de technique</a:t>
            </a:r>
          </a:p>
          <a:p>
            <a:pPr lvl="0">
              <a:buFont typeface="Arial" pitchFamily="34" charset="0"/>
              <a:buChar char="•"/>
            </a:pPr>
            <a:r>
              <a:rPr lang="fr-FR" dirty="0" smtClean="0"/>
              <a:t>Annonces</a:t>
            </a:r>
          </a:p>
          <a:p>
            <a:pPr lvl="0">
              <a:buFont typeface="Arial" pitchFamily="34" charset="0"/>
              <a:buChar char="•"/>
            </a:pPr>
            <a:r>
              <a:rPr lang="fr-FR" dirty="0" smtClean="0"/>
              <a:t>Contacts</a:t>
            </a:r>
          </a:p>
          <a:p>
            <a:pPr lvl="0">
              <a:buFont typeface="Arial" pitchFamily="34" charset="0"/>
              <a:buChar char="•"/>
            </a:pPr>
            <a:r>
              <a:rPr lang="fr-FR" dirty="0" smtClean="0"/>
              <a:t>Forums de discussion</a:t>
            </a:r>
          </a:p>
          <a:p>
            <a:pPr lvl="0">
              <a:buFont typeface="Arial" pitchFamily="34" charset="0"/>
              <a:buChar char="•"/>
            </a:pPr>
            <a:r>
              <a:rPr lang="fr-FR" dirty="0" smtClean="0"/>
              <a:t>…</a:t>
            </a:r>
          </a:p>
          <a:p>
            <a:endParaRPr lang="fr-FR" u="sng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2885B-FEFB-4D16-A87F-046ACCBBF219}" type="slidenum">
              <a:rPr lang="fr-FR" smtClean="0"/>
              <a:pPr/>
              <a:t>15</a:t>
            </a:fld>
            <a:endParaRPr lang="fr-FR" dirty="0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285720" y="142852"/>
            <a:ext cx="8572500" cy="52322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square" anchor="t">
            <a:spAutoFit/>
          </a:bodyPr>
          <a:lstStyle/>
          <a:p>
            <a:pPr marL="0" marR="0" lvl="0" indent="0" algn="ctr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La publication du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 site: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  <a:sym typeface="Wingdings" pitchFamily="2" charset="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28596" y="785794"/>
            <a:ext cx="81439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A ce niveau du projet, le travail réalisé n’était disponible que directement sur le serveur sur lequel était installé WSS</a:t>
            </a:r>
            <a:endParaRPr lang="fr-FR" dirty="0"/>
          </a:p>
        </p:txBody>
      </p:sp>
      <p:pic>
        <p:nvPicPr>
          <p:cNvPr id="5" name="Image 4" descr="sharepoint services logo color reverse vert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9322" y="2000240"/>
            <a:ext cx="2786082" cy="1466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 5"/>
          <p:cNvPicPr/>
          <p:nvPr/>
        </p:nvPicPr>
        <p:blipFill>
          <a:blip r:embed="rId3" cstate="print"/>
          <a:srcRect l="4943" t="13198" r="6464" b="11675"/>
          <a:stretch>
            <a:fillRect/>
          </a:stretch>
        </p:blipFill>
        <p:spPr bwMode="auto">
          <a:xfrm>
            <a:off x="3357554" y="2000240"/>
            <a:ext cx="2428892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age 6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2000240"/>
            <a:ext cx="2500330" cy="1466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ZoneTexte 7"/>
          <p:cNvSpPr txBox="1"/>
          <p:nvPr/>
        </p:nvSpPr>
        <p:spPr>
          <a:xfrm>
            <a:off x="571472" y="1571612"/>
            <a:ext cx="4369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u="sng" dirty="0" smtClean="0"/>
              <a:t>Trois systèmes de sécurité à paramétrer:</a:t>
            </a:r>
            <a:endParaRPr lang="fr-FR" u="sng" dirty="0"/>
          </a:p>
        </p:txBody>
      </p:sp>
      <p:pic>
        <p:nvPicPr>
          <p:cNvPr id="9" name="Image 8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86182" y="3786190"/>
            <a:ext cx="2733675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ZoneTexte 9"/>
          <p:cNvSpPr txBox="1"/>
          <p:nvPr/>
        </p:nvSpPr>
        <p:spPr>
          <a:xfrm>
            <a:off x="1142976" y="3929066"/>
            <a:ext cx="25003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Problème d’identification lors du chargement des images du site</a:t>
            </a:r>
            <a:endParaRPr lang="fr-FR" dirty="0"/>
          </a:p>
        </p:txBody>
      </p:sp>
      <p:sp>
        <p:nvSpPr>
          <p:cNvPr id="20482" name="Webpage"/>
          <p:cNvSpPr>
            <a:spLocks noEditPoints="1" noChangeArrowheads="1"/>
          </p:cNvSpPr>
          <p:nvPr/>
        </p:nvSpPr>
        <p:spPr bwMode="auto">
          <a:xfrm>
            <a:off x="2143108" y="785794"/>
            <a:ext cx="4714908" cy="5643602"/>
          </a:xfrm>
          <a:custGeom>
            <a:avLst/>
            <a:gdLst>
              <a:gd name="T0" fmla="*/ 5187 w 21600"/>
              <a:gd name="T1" fmla="*/ 21600 h 21600"/>
              <a:gd name="T2" fmla="*/ 0 w 21600"/>
              <a:gd name="T3" fmla="*/ 17509 h 21600"/>
              <a:gd name="T4" fmla="*/ 21600 w 21600"/>
              <a:gd name="T5" fmla="*/ 0 h 21600"/>
              <a:gd name="T6" fmla="*/ 0 w 21600"/>
              <a:gd name="T7" fmla="*/ 0 h 21600"/>
              <a:gd name="T8" fmla="*/ 10800 w 21600"/>
              <a:gd name="T9" fmla="*/ 0 h 21600"/>
              <a:gd name="T10" fmla="*/ 21600 w 21600"/>
              <a:gd name="T11" fmla="*/ 0 h 21600"/>
              <a:gd name="T12" fmla="*/ 21600 w 21600"/>
              <a:gd name="T13" fmla="*/ 10800 h 21600"/>
              <a:gd name="T14" fmla="*/ 21600 w 21600"/>
              <a:gd name="T15" fmla="*/ 21600 h 21600"/>
              <a:gd name="T16" fmla="*/ 10800 w 21600"/>
              <a:gd name="T17" fmla="*/ 21600 h 21600"/>
              <a:gd name="T18" fmla="*/ 0 w 21600"/>
              <a:gd name="T19" fmla="*/ 10800 h 21600"/>
              <a:gd name="T20" fmla="*/ 1955 w 21600"/>
              <a:gd name="T21" fmla="*/ 12829 h 21600"/>
              <a:gd name="T22" fmla="*/ 19814 w 21600"/>
              <a:gd name="T23" fmla="*/ 2074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9184" y="949"/>
                </a:moveTo>
                <a:lnTo>
                  <a:pt x="9758" y="1309"/>
                </a:lnTo>
                <a:lnTo>
                  <a:pt x="11544" y="1292"/>
                </a:lnTo>
                <a:lnTo>
                  <a:pt x="12437" y="1292"/>
                </a:lnTo>
                <a:lnTo>
                  <a:pt x="13414" y="1161"/>
                </a:lnTo>
                <a:lnTo>
                  <a:pt x="13648" y="1243"/>
                </a:lnTo>
                <a:lnTo>
                  <a:pt x="13542" y="1390"/>
                </a:lnTo>
                <a:lnTo>
                  <a:pt x="13967" y="1849"/>
                </a:lnTo>
                <a:lnTo>
                  <a:pt x="14562" y="2520"/>
                </a:lnTo>
                <a:lnTo>
                  <a:pt x="14669" y="3223"/>
                </a:lnTo>
                <a:lnTo>
                  <a:pt x="14796" y="3518"/>
                </a:lnTo>
                <a:lnTo>
                  <a:pt x="15264" y="3665"/>
                </a:lnTo>
                <a:lnTo>
                  <a:pt x="15753" y="3518"/>
                </a:lnTo>
                <a:lnTo>
                  <a:pt x="15902" y="2978"/>
                </a:lnTo>
                <a:lnTo>
                  <a:pt x="16008" y="2323"/>
                </a:lnTo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 extrusionOk="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  <a:path w="21600" h="21600" extrusionOk="0">
                <a:moveTo>
                  <a:pt x="5591" y="10620"/>
                </a:moveTo>
                <a:lnTo>
                  <a:pt x="6122" y="10996"/>
                </a:lnTo>
                <a:lnTo>
                  <a:pt x="6696" y="11340"/>
                </a:lnTo>
                <a:lnTo>
                  <a:pt x="7313" y="11618"/>
                </a:lnTo>
                <a:lnTo>
                  <a:pt x="7972" y="11863"/>
                </a:lnTo>
                <a:lnTo>
                  <a:pt x="8652" y="12060"/>
                </a:lnTo>
                <a:lnTo>
                  <a:pt x="9396" y="12190"/>
                </a:lnTo>
                <a:lnTo>
                  <a:pt x="10119" y="12272"/>
                </a:lnTo>
                <a:lnTo>
                  <a:pt x="10906" y="12305"/>
                </a:lnTo>
                <a:lnTo>
                  <a:pt x="11650" y="12272"/>
                </a:lnTo>
                <a:lnTo>
                  <a:pt x="12373" y="12190"/>
                </a:lnTo>
                <a:lnTo>
                  <a:pt x="13117" y="12060"/>
                </a:lnTo>
                <a:lnTo>
                  <a:pt x="13797" y="11863"/>
                </a:lnTo>
                <a:lnTo>
                  <a:pt x="14456" y="11618"/>
                </a:lnTo>
                <a:lnTo>
                  <a:pt x="15073" y="11340"/>
                </a:lnTo>
                <a:lnTo>
                  <a:pt x="15647" y="11029"/>
                </a:lnTo>
                <a:lnTo>
                  <a:pt x="16178" y="10652"/>
                </a:lnTo>
                <a:lnTo>
                  <a:pt x="16667" y="10243"/>
                </a:lnTo>
                <a:lnTo>
                  <a:pt x="17071" y="9801"/>
                </a:lnTo>
                <a:lnTo>
                  <a:pt x="17475" y="9327"/>
                </a:lnTo>
                <a:lnTo>
                  <a:pt x="17815" y="8820"/>
                </a:lnTo>
                <a:lnTo>
                  <a:pt x="18049" y="8296"/>
                </a:lnTo>
                <a:lnTo>
                  <a:pt x="18262" y="7723"/>
                </a:lnTo>
                <a:lnTo>
                  <a:pt x="18347" y="7134"/>
                </a:lnTo>
                <a:lnTo>
                  <a:pt x="18389" y="6561"/>
                </a:lnTo>
                <a:lnTo>
                  <a:pt x="18347" y="5956"/>
                </a:lnTo>
                <a:lnTo>
                  <a:pt x="18262" y="5400"/>
                </a:lnTo>
                <a:lnTo>
                  <a:pt x="18049" y="4827"/>
                </a:lnTo>
                <a:lnTo>
                  <a:pt x="17815" y="4303"/>
                </a:lnTo>
                <a:lnTo>
                  <a:pt x="17475" y="3796"/>
                </a:lnTo>
                <a:lnTo>
                  <a:pt x="17114" y="3321"/>
                </a:lnTo>
                <a:lnTo>
                  <a:pt x="16710" y="2880"/>
                </a:lnTo>
                <a:lnTo>
                  <a:pt x="16221" y="2470"/>
                </a:lnTo>
                <a:lnTo>
                  <a:pt x="15689" y="2094"/>
                </a:lnTo>
                <a:lnTo>
                  <a:pt x="15115" y="1750"/>
                </a:lnTo>
                <a:lnTo>
                  <a:pt x="14499" y="1472"/>
                </a:lnTo>
                <a:lnTo>
                  <a:pt x="13797" y="1227"/>
                </a:lnTo>
                <a:lnTo>
                  <a:pt x="13117" y="1030"/>
                </a:lnTo>
                <a:lnTo>
                  <a:pt x="12415" y="883"/>
                </a:lnTo>
                <a:lnTo>
                  <a:pt x="11650" y="818"/>
                </a:lnTo>
                <a:lnTo>
                  <a:pt x="10906" y="785"/>
                </a:lnTo>
                <a:lnTo>
                  <a:pt x="10119" y="818"/>
                </a:lnTo>
                <a:lnTo>
                  <a:pt x="9396" y="883"/>
                </a:lnTo>
                <a:lnTo>
                  <a:pt x="8652" y="1030"/>
                </a:lnTo>
                <a:lnTo>
                  <a:pt x="8014" y="1227"/>
                </a:lnTo>
                <a:lnTo>
                  <a:pt x="7355" y="1440"/>
                </a:lnTo>
                <a:lnTo>
                  <a:pt x="6739" y="1750"/>
                </a:lnTo>
                <a:lnTo>
                  <a:pt x="6122" y="2061"/>
                </a:lnTo>
                <a:lnTo>
                  <a:pt x="5591" y="2438"/>
                </a:lnTo>
                <a:lnTo>
                  <a:pt x="5102" y="2847"/>
                </a:lnTo>
                <a:lnTo>
                  <a:pt x="4698" y="3289"/>
                </a:lnTo>
                <a:lnTo>
                  <a:pt x="4294" y="3763"/>
                </a:lnTo>
                <a:lnTo>
                  <a:pt x="3996" y="4270"/>
                </a:lnTo>
                <a:lnTo>
                  <a:pt x="3720" y="4794"/>
                </a:lnTo>
                <a:lnTo>
                  <a:pt x="3550" y="5367"/>
                </a:lnTo>
                <a:lnTo>
                  <a:pt x="3422" y="5956"/>
                </a:lnTo>
                <a:lnTo>
                  <a:pt x="3380" y="6561"/>
                </a:lnTo>
                <a:lnTo>
                  <a:pt x="3422" y="7134"/>
                </a:lnTo>
                <a:lnTo>
                  <a:pt x="3550" y="7690"/>
                </a:lnTo>
                <a:lnTo>
                  <a:pt x="3720" y="8263"/>
                </a:lnTo>
                <a:lnTo>
                  <a:pt x="3954" y="8787"/>
                </a:lnTo>
                <a:lnTo>
                  <a:pt x="4294" y="9294"/>
                </a:lnTo>
                <a:lnTo>
                  <a:pt x="4655" y="9769"/>
                </a:lnTo>
                <a:lnTo>
                  <a:pt x="5102" y="10210"/>
                </a:lnTo>
                <a:lnTo>
                  <a:pt x="5591" y="10620"/>
                </a:lnTo>
                <a:close/>
              </a:path>
              <a:path w="21600" h="21600" extrusionOk="0">
                <a:moveTo>
                  <a:pt x="3401" y="6021"/>
                </a:moveTo>
                <a:lnTo>
                  <a:pt x="4039" y="5530"/>
                </a:lnTo>
                <a:lnTo>
                  <a:pt x="4294" y="4892"/>
                </a:lnTo>
                <a:lnTo>
                  <a:pt x="4677" y="4156"/>
                </a:lnTo>
                <a:lnTo>
                  <a:pt x="5166" y="3763"/>
                </a:lnTo>
                <a:lnTo>
                  <a:pt x="5378" y="3354"/>
                </a:lnTo>
                <a:lnTo>
                  <a:pt x="5293" y="2732"/>
                </a:lnTo>
                <a:moveTo>
                  <a:pt x="3507" y="7380"/>
                </a:moveTo>
                <a:lnTo>
                  <a:pt x="3890" y="7200"/>
                </a:lnTo>
                <a:lnTo>
                  <a:pt x="4103" y="7249"/>
                </a:lnTo>
                <a:lnTo>
                  <a:pt x="4400" y="7527"/>
                </a:lnTo>
                <a:lnTo>
                  <a:pt x="4719" y="7674"/>
                </a:lnTo>
                <a:lnTo>
                  <a:pt x="5293" y="7641"/>
                </a:lnTo>
                <a:lnTo>
                  <a:pt x="5740" y="7543"/>
                </a:lnTo>
                <a:lnTo>
                  <a:pt x="6144" y="7543"/>
                </a:lnTo>
                <a:lnTo>
                  <a:pt x="6526" y="7821"/>
                </a:lnTo>
                <a:lnTo>
                  <a:pt x="6569" y="8312"/>
                </a:lnTo>
                <a:lnTo>
                  <a:pt x="6059" y="8852"/>
                </a:lnTo>
                <a:lnTo>
                  <a:pt x="5803" y="8967"/>
                </a:lnTo>
                <a:lnTo>
                  <a:pt x="5803" y="9147"/>
                </a:lnTo>
                <a:lnTo>
                  <a:pt x="5421" y="9294"/>
                </a:lnTo>
                <a:lnTo>
                  <a:pt x="4868" y="9163"/>
                </a:lnTo>
                <a:lnTo>
                  <a:pt x="4337" y="9049"/>
                </a:lnTo>
                <a:lnTo>
                  <a:pt x="4081" y="9000"/>
                </a:lnTo>
                <a:moveTo>
                  <a:pt x="14988" y="11372"/>
                </a:moveTo>
                <a:lnTo>
                  <a:pt x="15115" y="10865"/>
                </a:lnTo>
                <a:lnTo>
                  <a:pt x="16072" y="10096"/>
                </a:lnTo>
                <a:lnTo>
                  <a:pt x="16455" y="9605"/>
                </a:lnTo>
                <a:lnTo>
                  <a:pt x="16455" y="8329"/>
                </a:lnTo>
                <a:lnTo>
                  <a:pt x="17156" y="7969"/>
                </a:lnTo>
                <a:lnTo>
                  <a:pt x="17879" y="7870"/>
                </a:lnTo>
                <a:lnTo>
                  <a:pt x="18177" y="7821"/>
                </a:lnTo>
                <a:moveTo>
                  <a:pt x="18368" y="6840"/>
                </a:moveTo>
                <a:lnTo>
                  <a:pt x="18049" y="6610"/>
                </a:lnTo>
                <a:lnTo>
                  <a:pt x="17411" y="6512"/>
                </a:lnTo>
                <a:lnTo>
                  <a:pt x="16859" y="6545"/>
                </a:lnTo>
                <a:lnTo>
                  <a:pt x="16603" y="6201"/>
                </a:lnTo>
                <a:lnTo>
                  <a:pt x="16731" y="5874"/>
                </a:lnTo>
                <a:lnTo>
                  <a:pt x="17241" y="5465"/>
                </a:lnTo>
                <a:lnTo>
                  <a:pt x="17858" y="5236"/>
                </a:lnTo>
                <a:lnTo>
                  <a:pt x="18007" y="5089"/>
                </a:lnTo>
                <a:lnTo>
                  <a:pt x="18049" y="4892"/>
                </a:lnTo>
                <a:moveTo>
                  <a:pt x="8100" y="1260"/>
                </a:moveTo>
                <a:cubicBezTo>
                  <a:pt x="8333" y="1276"/>
                  <a:pt x="8206" y="1554"/>
                  <a:pt x="8695" y="1652"/>
                </a:cubicBezTo>
                <a:cubicBezTo>
                  <a:pt x="9184" y="1750"/>
                  <a:pt x="10481" y="1685"/>
                  <a:pt x="10991" y="1881"/>
                </a:cubicBezTo>
                <a:cubicBezTo>
                  <a:pt x="11501" y="2078"/>
                  <a:pt x="11629" y="2503"/>
                  <a:pt x="11799" y="2830"/>
                </a:cubicBezTo>
                <a:cubicBezTo>
                  <a:pt x="11969" y="3158"/>
                  <a:pt x="11905" y="3910"/>
                  <a:pt x="12054" y="3894"/>
                </a:cubicBezTo>
                <a:cubicBezTo>
                  <a:pt x="12203" y="3878"/>
                  <a:pt x="12351" y="2880"/>
                  <a:pt x="12649" y="2683"/>
                </a:cubicBezTo>
                <a:cubicBezTo>
                  <a:pt x="12947" y="2487"/>
                  <a:pt x="13670" y="2536"/>
                  <a:pt x="13840" y="2683"/>
                </a:cubicBezTo>
                <a:cubicBezTo>
                  <a:pt x="14010" y="2830"/>
                  <a:pt x="13733" y="3370"/>
                  <a:pt x="13648" y="3616"/>
                </a:cubicBezTo>
                <a:cubicBezTo>
                  <a:pt x="13563" y="3861"/>
                  <a:pt x="13457" y="4058"/>
                  <a:pt x="13351" y="4156"/>
                </a:cubicBezTo>
                <a:cubicBezTo>
                  <a:pt x="13244" y="4254"/>
                  <a:pt x="13096" y="4221"/>
                  <a:pt x="12947" y="4254"/>
                </a:cubicBezTo>
                <a:cubicBezTo>
                  <a:pt x="12777" y="4303"/>
                  <a:pt x="12585" y="4369"/>
                  <a:pt x="12394" y="4401"/>
                </a:cubicBezTo>
                <a:cubicBezTo>
                  <a:pt x="12139" y="4500"/>
                  <a:pt x="12054" y="4614"/>
                  <a:pt x="11862" y="4647"/>
                </a:cubicBezTo>
                <a:cubicBezTo>
                  <a:pt x="11650" y="4761"/>
                  <a:pt x="11671" y="4680"/>
                  <a:pt x="11437" y="4778"/>
                </a:cubicBezTo>
                <a:cubicBezTo>
                  <a:pt x="11352" y="4827"/>
                  <a:pt x="11225" y="4974"/>
                  <a:pt x="11246" y="5072"/>
                </a:cubicBezTo>
                <a:cubicBezTo>
                  <a:pt x="11225" y="5154"/>
                  <a:pt x="11267" y="5220"/>
                  <a:pt x="11310" y="5269"/>
                </a:cubicBezTo>
                <a:cubicBezTo>
                  <a:pt x="11352" y="5318"/>
                  <a:pt x="11480" y="5383"/>
                  <a:pt x="11565" y="5416"/>
                </a:cubicBezTo>
                <a:cubicBezTo>
                  <a:pt x="11629" y="5400"/>
                  <a:pt x="11820" y="5465"/>
                  <a:pt x="11862" y="5432"/>
                </a:cubicBezTo>
                <a:cubicBezTo>
                  <a:pt x="11905" y="5416"/>
                  <a:pt x="11926" y="5269"/>
                  <a:pt x="11884" y="5236"/>
                </a:cubicBezTo>
                <a:cubicBezTo>
                  <a:pt x="11841" y="5203"/>
                  <a:pt x="11629" y="5269"/>
                  <a:pt x="11565" y="5220"/>
                </a:cubicBezTo>
                <a:cubicBezTo>
                  <a:pt x="11480" y="5187"/>
                  <a:pt x="11459" y="5040"/>
                  <a:pt x="11480" y="4974"/>
                </a:cubicBezTo>
                <a:cubicBezTo>
                  <a:pt x="11501" y="4909"/>
                  <a:pt x="11607" y="4860"/>
                  <a:pt x="11692" y="4843"/>
                </a:cubicBezTo>
                <a:cubicBezTo>
                  <a:pt x="11905" y="4876"/>
                  <a:pt x="11820" y="4876"/>
                  <a:pt x="12054" y="4876"/>
                </a:cubicBezTo>
                <a:cubicBezTo>
                  <a:pt x="12075" y="5040"/>
                  <a:pt x="12096" y="5269"/>
                  <a:pt x="12139" y="5416"/>
                </a:cubicBezTo>
                <a:cubicBezTo>
                  <a:pt x="12160" y="5465"/>
                  <a:pt x="12330" y="5465"/>
                  <a:pt x="12373" y="5416"/>
                </a:cubicBezTo>
                <a:cubicBezTo>
                  <a:pt x="12415" y="5367"/>
                  <a:pt x="12330" y="4974"/>
                  <a:pt x="12394" y="4892"/>
                </a:cubicBezTo>
                <a:cubicBezTo>
                  <a:pt x="12458" y="4810"/>
                  <a:pt x="12692" y="4925"/>
                  <a:pt x="12755" y="4892"/>
                </a:cubicBezTo>
                <a:cubicBezTo>
                  <a:pt x="12798" y="4860"/>
                  <a:pt x="12840" y="4761"/>
                  <a:pt x="12755" y="4729"/>
                </a:cubicBezTo>
                <a:cubicBezTo>
                  <a:pt x="12670" y="4696"/>
                  <a:pt x="12118" y="4745"/>
                  <a:pt x="12203" y="4696"/>
                </a:cubicBezTo>
                <a:cubicBezTo>
                  <a:pt x="12543" y="4549"/>
                  <a:pt x="12819" y="4434"/>
                  <a:pt x="13266" y="4401"/>
                </a:cubicBezTo>
                <a:cubicBezTo>
                  <a:pt x="13436" y="4385"/>
                  <a:pt x="13585" y="4500"/>
                  <a:pt x="13776" y="4532"/>
                </a:cubicBezTo>
                <a:cubicBezTo>
                  <a:pt x="13967" y="4630"/>
                  <a:pt x="13861" y="4843"/>
                  <a:pt x="13712" y="4925"/>
                </a:cubicBezTo>
                <a:cubicBezTo>
                  <a:pt x="13648" y="5023"/>
                  <a:pt x="13521" y="5121"/>
                  <a:pt x="13414" y="5187"/>
                </a:cubicBezTo>
                <a:cubicBezTo>
                  <a:pt x="13351" y="5285"/>
                  <a:pt x="13287" y="5334"/>
                  <a:pt x="13159" y="5383"/>
                </a:cubicBezTo>
                <a:cubicBezTo>
                  <a:pt x="13117" y="5563"/>
                  <a:pt x="12862" y="5743"/>
                  <a:pt x="12649" y="5809"/>
                </a:cubicBezTo>
                <a:cubicBezTo>
                  <a:pt x="12543" y="5907"/>
                  <a:pt x="12437" y="5940"/>
                  <a:pt x="12309" y="6005"/>
                </a:cubicBezTo>
                <a:cubicBezTo>
                  <a:pt x="12245" y="6120"/>
                  <a:pt x="12139" y="6185"/>
                  <a:pt x="12075" y="6300"/>
                </a:cubicBezTo>
                <a:cubicBezTo>
                  <a:pt x="12118" y="6561"/>
                  <a:pt x="12075" y="6643"/>
                  <a:pt x="12373" y="6741"/>
                </a:cubicBezTo>
                <a:cubicBezTo>
                  <a:pt x="12500" y="6840"/>
                  <a:pt x="12522" y="6970"/>
                  <a:pt x="12330" y="7036"/>
                </a:cubicBezTo>
                <a:cubicBezTo>
                  <a:pt x="12011" y="6987"/>
                  <a:pt x="12033" y="6823"/>
                  <a:pt x="11799" y="6692"/>
                </a:cubicBezTo>
                <a:cubicBezTo>
                  <a:pt x="11714" y="6529"/>
                  <a:pt x="11459" y="6430"/>
                  <a:pt x="11246" y="6398"/>
                </a:cubicBezTo>
                <a:cubicBezTo>
                  <a:pt x="11076" y="6332"/>
                  <a:pt x="11182" y="6365"/>
                  <a:pt x="10906" y="6365"/>
                </a:cubicBezTo>
                <a:cubicBezTo>
                  <a:pt x="10608" y="6512"/>
                  <a:pt x="10544" y="7347"/>
                  <a:pt x="11246" y="7478"/>
                </a:cubicBezTo>
                <a:cubicBezTo>
                  <a:pt x="12394" y="7429"/>
                  <a:pt x="13329" y="7772"/>
                  <a:pt x="13733" y="7985"/>
                </a:cubicBezTo>
                <a:cubicBezTo>
                  <a:pt x="13840" y="8410"/>
                  <a:pt x="13329" y="8901"/>
                  <a:pt x="12500" y="9343"/>
                </a:cubicBezTo>
                <a:cubicBezTo>
                  <a:pt x="11629" y="9736"/>
                  <a:pt x="11480" y="10194"/>
                  <a:pt x="11246" y="10980"/>
                </a:cubicBezTo>
                <a:cubicBezTo>
                  <a:pt x="10991" y="11372"/>
                  <a:pt x="10481" y="10930"/>
                  <a:pt x="10289" y="10096"/>
                </a:cubicBezTo>
                <a:cubicBezTo>
                  <a:pt x="10140" y="9196"/>
                  <a:pt x="9907" y="8165"/>
                  <a:pt x="10459" y="7576"/>
                </a:cubicBezTo>
                <a:cubicBezTo>
                  <a:pt x="9375" y="6790"/>
                  <a:pt x="9269" y="6070"/>
                  <a:pt x="9056" y="6218"/>
                </a:cubicBezTo>
                <a:cubicBezTo>
                  <a:pt x="9205" y="6987"/>
                  <a:pt x="8929" y="6660"/>
                  <a:pt x="8737" y="6021"/>
                </a:cubicBezTo>
                <a:cubicBezTo>
                  <a:pt x="8822" y="5023"/>
                  <a:pt x="8610" y="4385"/>
                  <a:pt x="8440" y="3550"/>
                </a:cubicBezTo>
                <a:lnTo>
                  <a:pt x="7844" y="2290"/>
                </a:lnTo>
                <a:lnTo>
                  <a:pt x="6654" y="1849"/>
                </a:lnTo>
              </a:path>
            </a:pathLst>
          </a:cu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2214546" y="4643446"/>
            <a:ext cx="4643470" cy="369332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u="sng" dirty="0" smtClean="0">
                <a:hlinkClick r:id="rId6"/>
              </a:rPr>
              <a:t>http://</a:t>
            </a:r>
            <a:r>
              <a:rPr lang="fr-FR" sz="1600" u="sng" dirty="0" smtClean="0">
                <a:hlinkClick r:id="rId6"/>
              </a:rPr>
              <a:t>www.projets.albi.cci.fr/default.aspx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8" grpId="0"/>
      <p:bldP spid="8" grpId="1"/>
      <p:bldP spid="10" grpId="0"/>
      <p:bldP spid="10" grpId="1"/>
      <p:bldP spid="20482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2885B-FEFB-4D16-A87F-046ACCBBF219}" type="slidenum">
              <a:rPr lang="fr-FR" smtClean="0"/>
              <a:pPr/>
              <a:t>16</a:t>
            </a:fld>
            <a:endParaRPr lang="fr-FR" dirty="0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285720" y="142852"/>
            <a:ext cx="8572500" cy="52322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square" anchor="t">
            <a:spAutoFit/>
          </a:bodyPr>
          <a:lstStyle/>
          <a:p>
            <a:pPr marL="0" marR="0" lvl="0" indent="0" algn="ctr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La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mise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 en production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: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  <a:sym typeface="Wingdings" pitchFamily="2" charset="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14349" y="1142984"/>
            <a:ext cx="7786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dirty="0" smtClean="0"/>
              <a:t>Présentation du travail aux chef des différents services lors d’un conseil d’administration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714348" y="1853975"/>
            <a:ext cx="7786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dirty="0" smtClean="0"/>
              <a:t>Explications plus détaillées et ajout d’un nouvel espace de travail pour les services suite à la demande du service Industrie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714348" y="2639793"/>
            <a:ext cx="7786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dirty="0" smtClean="0"/>
              <a:t>Création d’un programme générant des mots de passe destinés aux futurs utilisateurs extérieurs du site</a:t>
            </a:r>
            <a:endParaRPr lang="fr-FR" dirty="0"/>
          </a:p>
        </p:txBody>
      </p:sp>
      <p:pic>
        <p:nvPicPr>
          <p:cNvPr id="7" name="Image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74" y="3429000"/>
            <a:ext cx="3714776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3999054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buNone/>
            </a:pPr>
            <a:r>
              <a:rPr lang="fr-FR" sz="3600" dirty="0" smtClean="0">
                <a:latin typeface="Calibri" pitchFamily="34" charset="0"/>
              </a:rPr>
              <a:t>Présentation du travail, des problèmes et de leurs résolutions</a:t>
            </a:r>
          </a:p>
        </p:txBody>
      </p:sp>
      <p:sp>
        <p:nvSpPr>
          <p:cNvPr id="7" name="Rectangle 6"/>
          <p:cNvSpPr/>
          <p:nvPr/>
        </p:nvSpPr>
        <p:spPr>
          <a:xfrm>
            <a:off x="5643570" y="1928802"/>
            <a:ext cx="2786082" cy="35719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ym typeface="Wingdings" pitchFamily="2" charset="2"/>
              </a:rPr>
              <a:t>Présentation</a:t>
            </a:r>
            <a:r>
              <a:rPr lang="en-US" dirty="0" smtClean="0">
                <a:sym typeface="Wingdings" pitchFamily="2" charset="2"/>
              </a:rPr>
              <a:t> de la CCI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5643570" y="3143248"/>
            <a:ext cx="2786082" cy="35719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ym typeface="Wingdings" pitchFamily="2" charset="2"/>
              </a:rPr>
              <a:t>Travail </a:t>
            </a:r>
            <a:r>
              <a:rPr lang="en-US" dirty="0" err="1" smtClean="0">
                <a:sym typeface="Wingdings" pitchFamily="2" charset="2"/>
              </a:rPr>
              <a:t>effectué</a:t>
            </a: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5643570" y="5429264"/>
            <a:ext cx="2786082" cy="35719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ym typeface="Wingdings" pitchFamily="2" charset="2"/>
              </a:rPr>
              <a:t>Conclusions</a:t>
            </a:r>
            <a:endParaRPr lang="fr-FR" dirty="0"/>
          </a:p>
        </p:txBody>
      </p:sp>
      <p:sp>
        <p:nvSpPr>
          <p:cNvPr id="12" name="Flèche vers le bas 11"/>
          <p:cNvSpPr/>
          <p:nvPr/>
        </p:nvSpPr>
        <p:spPr>
          <a:xfrm>
            <a:off x="6715140" y="2357430"/>
            <a:ext cx="484632" cy="692656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èche vers le bas 13"/>
          <p:cNvSpPr/>
          <p:nvPr/>
        </p:nvSpPr>
        <p:spPr>
          <a:xfrm>
            <a:off x="6715140" y="4665170"/>
            <a:ext cx="484632" cy="692656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759659" y="5345684"/>
            <a:ext cx="4643470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Administration système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6143636" y="3702610"/>
            <a:ext cx="2286016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Travail collaboratif</a:t>
            </a:r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6143636" y="4202676"/>
            <a:ext cx="2286016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Administration</a:t>
            </a:r>
            <a:endParaRPr lang="fr-FR" dirty="0"/>
          </a:p>
        </p:txBody>
      </p:sp>
      <p:sp>
        <p:nvSpPr>
          <p:cNvPr id="15" name="Flèche à angle droit 14"/>
          <p:cNvSpPr/>
          <p:nvPr/>
        </p:nvSpPr>
        <p:spPr>
          <a:xfrm rot="5400000">
            <a:off x="5432688" y="3861060"/>
            <a:ext cx="921830" cy="357190"/>
          </a:xfrm>
          <a:prstGeom prst="bentUp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numéro de diapositive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4639E-753F-496D-95AA-A52E6ADCE3F8}" type="slidenum">
              <a:rPr lang="fr-FR" smtClean="0"/>
              <a:pPr/>
              <a:t>17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44" name="Picture 12"/>
          <p:cNvPicPr>
            <a:picLocks noChangeAspect="1" noChangeArrowheads="1"/>
          </p:cNvPicPr>
          <p:nvPr/>
        </p:nvPicPr>
        <p:blipFill>
          <a:blip r:embed="rId2" cstate="print"/>
          <a:srcRect t="17500" b="20278"/>
          <a:stretch>
            <a:fillRect/>
          </a:stretch>
        </p:blipFill>
        <p:spPr bwMode="auto">
          <a:xfrm>
            <a:off x="5000628" y="5643578"/>
            <a:ext cx="1285884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0" name="Groupe 19"/>
          <p:cNvGrpSpPr/>
          <p:nvPr/>
        </p:nvGrpSpPr>
        <p:grpSpPr>
          <a:xfrm>
            <a:off x="5357818" y="1500174"/>
            <a:ext cx="2143141" cy="1428760"/>
            <a:chOff x="3071802" y="3929066"/>
            <a:chExt cx="3571900" cy="2214578"/>
          </a:xfrm>
        </p:grpSpPr>
        <p:pic>
          <p:nvPicPr>
            <p:cNvPr id="18436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 l="11499" t="18072" r="13500" b="11897"/>
            <a:stretch>
              <a:fillRect/>
            </a:stretch>
          </p:blipFill>
          <p:spPr bwMode="auto">
            <a:xfrm flipH="1">
              <a:off x="3071802" y="3929066"/>
              <a:ext cx="3571900" cy="22145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9" name="ZoneTexte 18"/>
            <p:cNvSpPr txBox="1"/>
            <p:nvPr/>
          </p:nvSpPr>
          <p:spPr>
            <a:xfrm>
              <a:off x="3309929" y="4429132"/>
              <a:ext cx="3166464" cy="7155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dirty="0" smtClean="0">
                  <a:solidFill>
                    <a:schemeClr val="bg1"/>
                  </a:solidFill>
                </a:rPr>
                <a:t>??????????</a:t>
              </a:r>
              <a:endParaRPr lang="fr-FR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5" name="ZoneTexte 4"/>
          <p:cNvSpPr txBox="1"/>
          <p:nvPr/>
        </p:nvSpPr>
        <p:spPr>
          <a:xfrm>
            <a:off x="428596" y="1142984"/>
            <a:ext cx="3060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u="sng" dirty="0" smtClean="0"/>
              <a:t>Sauvegardes quotidiennes:</a:t>
            </a:r>
            <a:endParaRPr lang="fr-FR" u="sng" dirty="0"/>
          </a:p>
        </p:txBody>
      </p:sp>
      <p:sp>
        <p:nvSpPr>
          <p:cNvPr id="6" name="ZoneTexte 5"/>
          <p:cNvSpPr txBox="1"/>
          <p:nvPr/>
        </p:nvSpPr>
        <p:spPr>
          <a:xfrm>
            <a:off x="5363764" y="1142984"/>
            <a:ext cx="2393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u="sng" dirty="0" smtClean="0"/>
              <a:t>Aide aux utilisateurs:</a:t>
            </a:r>
            <a:endParaRPr lang="fr-FR" u="sng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285720" y="142852"/>
            <a:ext cx="8572500" cy="523875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square" anchor="t">
            <a:spAutoFit/>
          </a:bodyPr>
          <a:lstStyle/>
          <a:p>
            <a:pPr marL="0" marR="0" lvl="0" indent="0" algn="ctr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Administration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système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: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  <a:sym typeface="Wingdings" pitchFamily="2" charset="2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071802" y="785794"/>
            <a:ext cx="3000396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4 tâches principales: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428596" y="3631172"/>
            <a:ext cx="2829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u="sng" dirty="0" smtClean="0"/>
              <a:t>Déploiement de logiciels:</a:t>
            </a:r>
            <a:endParaRPr lang="fr-FR" u="sng" dirty="0"/>
          </a:p>
        </p:txBody>
      </p:sp>
      <p:sp>
        <p:nvSpPr>
          <p:cNvPr id="10" name="ZoneTexte 9"/>
          <p:cNvSpPr txBox="1"/>
          <p:nvPr/>
        </p:nvSpPr>
        <p:spPr>
          <a:xfrm>
            <a:off x="5363764" y="3631172"/>
            <a:ext cx="2637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u="sng" dirty="0" smtClean="0"/>
              <a:t>Installation de matériel:</a:t>
            </a:r>
            <a:endParaRPr lang="fr-FR" u="sng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28860" y="1571612"/>
            <a:ext cx="2099900" cy="2132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58" y="2071697"/>
            <a:ext cx="1283356" cy="1142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Double flèche horizontale 13"/>
          <p:cNvSpPr/>
          <p:nvPr/>
        </p:nvSpPr>
        <p:spPr>
          <a:xfrm>
            <a:off x="1643042" y="2285992"/>
            <a:ext cx="928694" cy="484632"/>
          </a:xfrm>
          <a:prstGeom prst="left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Picture 6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15206" y="2428868"/>
            <a:ext cx="1285884" cy="1258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377415" y="4000504"/>
            <a:ext cx="2551643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" name="Flèche droite 22"/>
          <p:cNvSpPr/>
          <p:nvPr/>
        </p:nvSpPr>
        <p:spPr>
          <a:xfrm>
            <a:off x="3169798" y="5214950"/>
            <a:ext cx="357190" cy="214314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Flèche droite 23"/>
          <p:cNvSpPr/>
          <p:nvPr/>
        </p:nvSpPr>
        <p:spPr>
          <a:xfrm>
            <a:off x="3171290" y="4643446"/>
            <a:ext cx="357190" cy="214314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Flèche droite 24"/>
          <p:cNvSpPr/>
          <p:nvPr/>
        </p:nvSpPr>
        <p:spPr>
          <a:xfrm>
            <a:off x="3181018" y="5715016"/>
            <a:ext cx="357190" cy="214314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Flèche droite 25"/>
          <p:cNvSpPr/>
          <p:nvPr/>
        </p:nvSpPr>
        <p:spPr>
          <a:xfrm flipH="1">
            <a:off x="1855864" y="5214950"/>
            <a:ext cx="287244" cy="214314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Flèche droite 26"/>
          <p:cNvSpPr/>
          <p:nvPr/>
        </p:nvSpPr>
        <p:spPr>
          <a:xfrm flipH="1">
            <a:off x="1857356" y="4643446"/>
            <a:ext cx="287244" cy="214314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Flèche droite 27"/>
          <p:cNvSpPr/>
          <p:nvPr/>
        </p:nvSpPr>
        <p:spPr>
          <a:xfrm flipH="1">
            <a:off x="1867084" y="5715016"/>
            <a:ext cx="287244" cy="214314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Flèche droite 28"/>
          <p:cNvSpPr/>
          <p:nvPr/>
        </p:nvSpPr>
        <p:spPr>
          <a:xfrm rot="16200000">
            <a:off x="2925375" y="4410243"/>
            <a:ext cx="142876" cy="214314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Flèche droite 29"/>
          <p:cNvSpPr/>
          <p:nvPr/>
        </p:nvSpPr>
        <p:spPr>
          <a:xfrm rot="16200000">
            <a:off x="2178827" y="4415853"/>
            <a:ext cx="142876" cy="214314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Flèche droite 30"/>
          <p:cNvSpPr/>
          <p:nvPr/>
        </p:nvSpPr>
        <p:spPr>
          <a:xfrm rot="5400000" flipV="1">
            <a:off x="2996813" y="5865561"/>
            <a:ext cx="142876" cy="214314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Flèche droite 31"/>
          <p:cNvSpPr/>
          <p:nvPr/>
        </p:nvSpPr>
        <p:spPr>
          <a:xfrm rot="5400000" flipV="1">
            <a:off x="2250265" y="5871171"/>
            <a:ext cx="142876" cy="214314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8440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648603" y="4071942"/>
            <a:ext cx="9239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41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715272" y="5286388"/>
            <a:ext cx="923925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42" name="Picture 10"/>
          <p:cNvPicPr>
            <a:picLocks noChangeAspect="1" noChangeArrowheads="1"/>
          </p:cNvPicPr>
          <p:nvPr/>
        </p:nvPicPr>
        <p:blipFill>
          <a:blip r:embed="rId10" cstate="print"/>
          <a:srcRect l="3242" t="11898" r="3242" b="9893"/>
          <a:stretch>
            <a:fillRect/>
          </a:stretch>
        </p:blipFill>
        <p:spPr bwMode="auto">
          <a:xfrm>
            <a:off x="5357818" y="3959070"/>
            <a:ext cx="785818" cy="61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43" name="Picture 1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214942" y="4648221"/>
            <a:ext cx="1067214" cy="995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0" name="Accolade fermante 39"/>
          <p:cNvSpPr/>
          <p:nvPr/>
        </p:nvSpPr>
        <p:spPr>
          <a:xfrm>
            <a:off x="6215074" y="4000504"/>
            <a:ext cx="142876" cy="2428892"/>
          </a:xfrm>
          <a:prstGeom prst="righ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Accolade fermante 40"/>
          <p:cNvSpPr/>
          <p:nvPr/>
        </p:nvSpPr>
        <p:spPr>
          <a:xfrm flipH="1">
            <a:off x="7429520" y="4000504"/>
            <a:ext cx="142876" cy="2428892"/>
          </a:xfrm>
          <a:prstGeom prst="righ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Rectangle horizontal à deux flèches 42"/>
          <p:cNvSpPr/>
          <p:nvPr/>
        </p:nvSpPr>
        <p:spPr>
          <a:xfrm>
            <a:off x="6477013" y="4010029"/>
            <a:ext cx="857256" cy="2428892"/>
          </a:xfrm>
          <a:prstGeom prst="leftRightArrowCallou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Forme libre 43"/>
          <p:cNvSpPr/>
          <p:nvPr/>
        </p:nvSpPr>
        <p:spPr>
          <a:xfrm>
            <a:off x="1304925" y="4248150"/>
            <a:ext cx="2800350" cy="2247900"/>
          </a:xfrm>
          <a:custGeom>
            <a:avLst/>
            <a:gdLst>
              <a:gd name="connsiteX0" fmla="*/ 0 w 2800350"/>
              <a:gd name="connsiteY0" fmla="*/ 0 h 2247900"/>
              <a:gd name="connsiteX1" fmla="*/ 0 w 2800350"/>
              <a:gd name="connsiteY1" fmla="*/ 2247900 h 2247900"/>
              <a:gd name="connsiteX2" fmla="*/ 2800350 w 2800350"/>
              <a:gd name="connsiteY2" fmla="*/ 2238375 h 2247900"/>
              <a:gd name="connsiteX3" fmla="*/ 2790825 w 2800350"/>
              <a:gd name="connsiteY3" fmla="*/ 1409700 h 2247900"/>
              <a:gd name="connsiteX4" fmla="*/ 2124075 w 2800350"/>
              <a:gd name="connsiteY4" fmla="*/ 1419225 h 2247900"/>
              <a:gd name="connsiteX5" fmla="*/ 2124075 w 2800350"/>
              <a:gd name="connsiteY5" fmla="*/ 1790700 h 2247900"/>
              <a:gd name="connsiteX6" fmla="*/ 723900 w 2800350"/>
              <a:gd name="connsiteY6" fmla="*/ 1771650 h 2247900"/>
              <a:gd name="connsiteX7" fmla="*/ 676275 w 2800350"/>
              <a:gd name="connsiteY7" fmla="*/ 9525 h 2247900"/>
              <a:gd name="connsiteX8" fmla="*/ 0 w 2800350"/>
              <a:gd name="connsiteY8" fmla="*/ 0 h 2247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00350" h="2247900">
                <a:moveTo>
                  <a:pt x="0" y="0"/>
                </a:moveTo>
                <a:lnTo>
                  <a:pt x="0" y="2247900"/>
                </a:lnTo>
                <a:lnTo>
                  <a:pt x="2800350" y="2238375"/>
                </a:lnTo>
                <a:lnTo>
                  <a:pt x="2790825" y="1409700"/>
                </a:lnTo>
                <a:lnTo>
                  <a:pt x="2124075" y="1419225"/>
                </a:lnTo>
                <a:lnTo>
                  <a:pt x="2124075" y="1790700"/>
                </a:lnTo>
                <a:lnTo>
                  <a:pt x="723900" y="1771650"/>
                </a:lnTo>
                <a:lnTo>
                  <a:pt x="676275" y="9525"/>
                </a:lnTo>
                <a:lnTo>
                  <a:pt x="0" y="0"/>
                </a:lnTo>
                <a:close/>
              </a:path>
            </a:pathLst>
          </a:cu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ZoneTexte 44"/>
          <p:cNvSpPr txBox="1"/>
          <p:nvPr/>
        </p:nvSpPr>
        <p:spPr>
          <a:xfrm>
            <a:off x="357158" y="5357826"/>
            <a:ext cx="785818" cy="9541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Postes de travail</a:t>
            </a:r>
          </a:p>
          <a:p>
            <a:pPr algn="ctr"/>
            <a:r>
              <a:rPr lang="fr-FR" sz="1400" dirty="0" smtClean="0"/>
              <a:t>fixes</a:t>
            </a:r>
            <a:endParaRPr lang="fr-FR" sz="1400" dirty="0"/>
          </a:p>
        </p:txBody>
      </p:sp>
      <p:cxnSp>
        <p:nvCxnSpPr>
          <p:cNvPr id="47" name="Connecteur droit avec flèche 46"/>
          <p:cNvCxnSpPr>
            <a:stCxn id="45" idx="0"/>
          </p:cNvCxnSpPr>
          <p:nvPr/>
        </p:nvCxnSpPr>
        <p:spPr>
          <a:xfrm rot="5400000" flipH="1" flipV="1">
            <a:off x="946524" y="4947059"/>
            <a:ext cx="214311" cy="60722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2000232" y="4000504"/>
            <a:ext cx="1357322" cy="500066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ZoneTexte 50"/>
          <p:cNvSpPr txBox="1"/>
          <p:nvPr/>
        </p:nvSpPr>
        <p:spPr>
          <a:xfrm>
            <a:off x="428596" y="4000504"/>
            <a:ext cx="1071570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Portables</a:t>
            </a:r>
            <a:endParaRPr lang="fr-FR" sz="1400" dirty="0"/>
          </a:p>
        </p:txBody>
      </p:sp>
      <p:cxnSp>
        <p:nvCxnSpPr>
          <p:cNvPr id="53" name="Connecteur droit avec flèche 52"/>
          <p:cNvCxnSpPr>
            <a:stCxn id="51" idx="3"/>
            <a:endCxn id="50" idx="1"/>
          </p:cNvCxnSpPr>
          <p:nvPr/>
        </p:nvCxnSpPr>
        <p:spPr>
          <a:xfrm>
            <a:off x="1500166" y="4154393"/>
            <a:ext cx="500066" cy="9614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4" name="Rectangle 53"/>
          <p:cNvSpPr/>
          <p:nvPr/>
        </p:nvSpPr>
        <p:spPr>
          <a:xfrm>
            <a:off x="3428992" y="4429132"/>
            <a:ext cx="642942" cy="1214446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ZoneTexte 54"/>
          <p:cNvSpPr txBox="1"/>
          <p:nvPr/>
        </p:nvSpPr>
        <p:spPr>
          <a:xfrm>
            <a:off x="3500430" y="3857628"/>
            <a:ext cx="1071570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Serveurs</a:t>
            </a:r>
            <a:endParaRPr lang="fr-FR" sz="1400" dirty="0"/>
          </a:p>
        </p:txBody>
      </p:sp>
      <p:cxnSp>
        <p:nvCxnSpPr>
          <p:cNvPr id="57" name="Connecteur droit avec flèche 56"/>
          <p:cNvCxnSpPr>
            <a:stCxn id="55" idx="2"/>
            <a:endCxn id="54" idx="0"/>
          </p:cNvCxnSpPr>
          <p:nvPr/>
        </p:nvCxnSpPr>
        <p:spPr>
          <a:xfrm rot="5400000">
            <a:off x="3761476" y="4154392"/>
            <a:ext cx="263727" cy="28575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8" name="Espace réservé du numéro de diapositive 4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2885B-FEFB-4D16-A87F-046ACCBBF219}" type="slidenum">
              <a:rPr lang="fr-FR" smtClean="0"/>
              <a:pPr/>
              <a:t>18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0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20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20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20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2000"/>
                                        <p:tgtEl>
                                          <p:spTgt spid="18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0" grpId="0"/>
      <p:bldP spid="14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40" grpId="0" animBg="1"/>
      <p:bldP spid="41" grpId="0" animBg="1"/>
      <p:bldP spid="43" grpId="0" animBg="1"/>
      <p:bldP spid="44" grpId="0" animBg="1"/>
      <p:bldP spid="44" grpId="1" animBg="1"/>
      <p:bldP spid="45" grpId="0" animBg="1"/>
      <p:bldP spid="45" grpId="1" animBg="1"/>
      <p:bldP spid="50" grpId="0" animBg="1"/>
      <p:bldP spid="50" grpId="1" animBg="1"/>
      <p:bldP spid="51" grpId="0" animBg="1"/>
      <p:bldP spid="51" grpId="1" animBg="1"/>
      <p:bldP spid="54" grpId="0" animBg="1"/>
      <p:bldP spid="54" grpId="1" animBg="1"/>
      <p:bldP spid="55" grpId="0" animBg="1"/>
      <p:bldP spid="55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sz="half" idx="1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buNone/>
            </a:pPr>
            <a:r>
              <a:rPr lang="fr-FR" sz="3600" dirty="0" smtClean="0">
                <a:latin typeface="Calibri" pitchFamily="34" charset="0"/>
              </a:rPr>
              <a:t>Conclusions</a:t>
            </a:r>
          </a:p>
        </p:txBody>
      </p:sp>
      <p:sp>
        <p:nvSpPr>
          <p:cNvPr id="7" name="Rectangle 6"/>
          <p:cNvSpPr/>
          <p:nvPr/>
        </p:nvSpPr>
        <p:spPr>
          <a:xfrm>
            <a:off x="5643570" y="1928802"/>
            <a:ext cx="2786082" cy="35719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ym typeface="Wingdings" pitchFamily="2" charset="2"/>
              </a:rPr>
              <a:t>Présentation</a:t>
            </a:r>
            <a:r>
              <a:rPr lang="en-US" dirty="0" smtClean="0">
                <a:sym typeface="Wingdings" pitchFamily="2" charset="2"/>
              </a:rPr>
              <a:t> de la CCI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5643570" y="3143248"/>
            <a:ext cx="2786082" cy="35719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ym typeface="Wingdings" pitchFamily="2" charset="2"/>
              </a:rPr>
              <a:t>Travail </a:t>
            </a:r>
            <a:r>
              <a:rPr lang="en-US" dirty="0" err="1" smtClean="0">
                <a:sym typeface="Wingdings" pitchFamily="2" charset="2"/>
              </a:rPr>
              <a:t>effectué</a:t>
            </a: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5643570" y="4357694"/>
            <a:ext cx="2786082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ym typeface="Wingdings" pitchFamily="2" charset="2"/>
              </a:rPr>
              <a:t>Conclusions</a:t>
            </a:r>
            <a:endParaRPr lang="fr-FR" dirty="0"/>
          </a:p>
        </p:txBody>
      </p:sp>
      <p:sp>
        <p:nvSpPr>
          <p:cNvPr id="12" name="Flèche vers le bas 11"/>
          <p:cNvSpPr/>
          <p:nvPr/>
        </p:nvSpPr>
        <p:spPr>
          <a:xfrm>
            <a:off x="6715140" y="2357430"/>
            <a:ext cx="484632" cy="692656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èche vers le bas 13"/>
          <p:cNvSpPr/>
          <p:nvPr/>
        </p:nvSpPr>
        <p:spPr>
          <a:xfrm>
            <a:off x="6715140" y="3593600"/>
            <a:ext cx="484632" cy="692656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4639E-753F-496D-95AA-A52E6ADCE3F8}" type="slidenum">
              <a:rPr lang="fr-FR" smtClean="0"/>
              <a:pPr/>
              <a:t>19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285720" y="142852"/>
            <a:ext cx="8572500" cy="523875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square" anchor="t">
            <a:spAutoFit/>
          </a:bodyPr>
          <a:lstStyle/>
          <a:p>
            <a:pPr marL="0" marR="0" lvl="0" indent="0" algn="ctr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Conclusions: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  <a:sym typeface="Wingdings" pitchFamily="2" charset="2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214414" y="1500174"/>
            <a:ext cx="68435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dirty="0" smtClean="0"/>
              <a:t>Il est possible de tirer deux conclusions vis-à-vis </a:t>
            </a:r>
          </a:p>
          <a:p>
            <a:pPr algn="ctr"/>
            <a:r>
              <a:rPr lang="fr-FR" sz="2400" dirty="0" smtClean="0"/>
              <a:t>de ces dix semaines du stage:</a:t>
            </a:r>
            <a:endParaRPr lang="fr-FR" sz="2400" dirty="0"/>
          </a:p>
        </p:txBody>
      </p:sp>
      <p:sp>
        <p:nvSpPr>
          <p:cNvPr id="7" name="ZoneTexte 6"/>
          <p:cNvSpPr txBox="1"/>
          <p:nvPr/>
        </p:nvSpPr>
        <p:spPr>
          <a:xfrm>
            <a:off x="3010259" y="3286124"/>
            <a:ext cx="359489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dirty="0" smtClean="0"/>
              <a:t>Conclusion sur le travail effectué</a:t>
            </a:r>
          </a:p>
          <a:p>
            <a:pPr>
              <a:buFont typeface="Arial" pitchFamily="34" charset="0"/>
              <a:buChar char="•"/>
            </a:pPr>
            <a:endParaRPr lang="fr-FR" dirty="0" smtClean="0"/>
          </a:p>
          <a:p>
            <a:pPr>
              <a:buFont typeface="Arial" pitchFamily="34" charset="0"/>
              <a:buChar char="•"/>
            </a:pPr>
            <a:r>
              <a:rPr lang="fr-FR" dirty="0" smtClean="0"/>
              <a:t>Conclusion générale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2885B-FEFB-4D16-A87F-046ACCBBF219}" type="slidenum">
              <a:rPr lang="fr-FR" smtClean="0"/>
              <a:pPr/>
              <a:t>20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3999054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buNone/>
            </a:pPr>
            <a:r>
              <a:rPr lang="fr-FR" sz="3600" dirty="0" smtClean="0">
                <a:latin typeface="Calibri" pitchFamily="34" charset="0"/>
              </a:rPr>
              <a:t>Conclusions</a:t>
            </a:r>
          </a:p>
        </p:txBody>
      </p:sp>
      <p:sp>
        <p:nvSpPr>
          <p:cNvPr id="7" name="Rectangle 6"/>
          <p:cNvSpPr/>
          <p:nvPr/>
        </p:nvSpPr>
        <p:spPr>
          <a:xfrm>
            <a:off x="5643570" y="1928802"/>
            <a:ext cx="2786082" cy="35719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ym typeface="Wingdings" pitchFamily="2" charset="2"/>
              </a:rPr>
              <a:t>Présentation</a:t>
            </a:r>
            <a:r>
              <a:rPr lang="en-US" dirty="0" smtClean="0">
                <a:sym typeface="Wingdings" pitchFamily="2" charset="2"/>
              </a:rPr>
              <a:t> de la CCI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5643570" y="3143248"/>
            <a:ext cx="2786082" cy="35719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ym typeface="Wingdings" pitchFamily="2" charset="2"/>
              </a:rPr>
              <a:t>Travail </a:t>
            </a:r>
            <a:r>
              <a:rPr lang="en-US" dirty="0" err="1" smtClean="0">
                <a:sym typeface="Wingdings" pitchFamily="2" charset="2"/>
              </a:rPr>
              <a:t>effectué</a:t>
            </a: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5643570" y="4335970"/>
            <a:ext cx="2786082" cy="35719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ym typeface="Wingdings" pitchFamily="2" charset="2"/>
              </a:rPr>
              <a:t>Conclusions</a:t>
            </a:r>
            <a:endParaRPr lang="fr-FR" dirty="0"/>
          </a:p>
        </p:txBody>
      </p:sp>
      <p:sp>
        <p:nvSpPr>
          <p:cNvPr id="12" name="Flèche vers le bas 11"/>
          <p:cNvSpPr/>
          <p:nvPr/>
        </p:nvSpPr>
        <p:spPr>
          <a:xfrm>
            <a:off x="6715140" y="2357430"/>
            <a:ext cx="484632" cy="692656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èche vers le bas 13"/>
          <p:cNvSpPr/>
          <p:nvPr/>
        </p:nvSpPr>
        <p:spPr>
          <a:xfrm>
            <a:off x="6715140" y="3571876"/>
            <a:ext cx="484632" cy="692656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759659" y="5345684"/>
            <a:ext cx="4643470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Conclusion sur le travail effectué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6215074" y="4910192"/>
            <a:ext cx="2286016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Travail effectué</a:t>
            </a:r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6215074" y="5410258"/>
            <a:ext cx="2286016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Générale</a:t>
            </a:r>
            <a:endParaRPr lang="fr-FR" dirty="0"/>
          </a:p>
        </p:txBody>
      </p:sp>
      <p:sp>
        <p:nvSpPr>
          <p:cNvPr id="15" name="Flèche à angle droit 14"/>
          <p:cNvSpPr/>
          <p:nvPr/>
        </p:nvSpPr>
        <p:spPr>
          <a:xfrm rot="5400000">
            <a:off x="5750727" y="4822041"/>
            <a:ext cx="428628" cy="357190"/>
          </a:xfrm>
          <a:prstGeom prst="bentUp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numéro de diapositive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4639E-753F-496D-95AA-A52E6ADCE3F8}" type="slidenum">
              <a:rPr lang="fr-FR" smtClean="0"/>
              <a:pPr/>
              <a:t>21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3999054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buNone/>
            </a:pPr>
            <a:r>
              <a:rPr lang="fr-FR" sz="3600" dirty="0" smtClean="0">
                <a:latin typeface="Calibri" pitchFamily="34" charset="0"/>
              </a:rPr>
              <a:t>Conclusions</a:t>
            </a:r>
          </a:p>
        </p:txBody>
      </p:sp>
      <p:sp>
        <p:nvSpPr>
          <p:cNvPr id="7" name="Rectangle 6"/>
          <p:cNvSpPr/>
          <p:nvPr/>
        </p:nvSpPr>
        <p:spPr>
          <a:xfrm>
            <a:off x="5643570" y="1928802"/>
            <a:ext cx="2786082" cy="35719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ym typeface="Wingdings" pitchFamily="2" charset="2"/>
              </a:rPr>
              <a:t>Présentation</a:t>
            </a:r>
            <a:r>
              <a:rPr lang="en-US" dirty="0" smtClean="0">
                <a:sym typeface="Wingdings" pitchFamily="2" charset="2"/>
              </a:rPr>
              <a:t> de la CCI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5643570" y="3143248"/>
            <a:ext cx="2786082" cy="35719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ym typeface="Wingdings" pitchFamily="2" charset="2"/>
              </a:rPr>
              <a:t>Travail </a:t>
            </a:r>
            <a:r>
              <a:rPr lang="en-US" dirty="0" err="1" smtClean="0">
                <a:sym typeface="Wingdings" pitchFamily="2" charset="2"/>
              </a:rPr>
              <a:t>effectué</a:t>
            </a: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5643570" y="4335970"/>
            <a:ext cx="2786082" cy="35719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ym typeface="Wingdings" pitchFamily="2" charset="2"/>
              </a:rPr>
              <a:t>Conclusions</a:t>
            </a:r>
            <a:endParaRPr lang="fr-FR" dirty="0"/>
          </a:p>
        </p:txBody>
      </p:sp>
      <p:sp>
        <p:nvSpPr>
          <p:cNvPr id="12" name="Flèche vers le bas 11"/>
          <p:cNvSpPr/>
          <p:nvPr/>
        </p:nvSpPr>
        <p:spPr>
          <a:xfrm>
            <a:off x="6715140" y="2357430"/>
            <a:ext cx="484632" cy="692656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èche vers le bas 13"/>
          <p:cNvSpPr/>
          <p:nvPr/>
        </p:nvSpPr>
        <p:spPr>
          <a:xfrm>
            <a:off x="6715140" y="3571876"/>
            <a:ext cx="484632" cy="692656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759659" y="5345684"/>
            <a:ext cx="4643470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Conclusion générale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6215074" y="4910192"/>
            <a:ext cx="2286016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Travail effectué</a:t>
            </a:r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6215074" y="5410258"/>
            <a:ext cx="2286016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Générale</a:t>
            </a:r>
            <a:endParaRPr lang="fr-FR" dirty="0"/>
          </a:p>
        </p:txBody>
      </p:sp>
      <p:sp>
        <p:nvSpPr>
          <p:cNvPr id="15" name="Flèche à angle droit 14"/>
          <p:cNvSpPr/>
          <p:nvPr/>
        </p:nvSpPr>
        <p:spPr>
          <a:xfrm rot="5400000">
            <a:off x="5504126" y="5068642"/>
            <a:ext cx="921830" cy="357190"/>
          </a:xfrm>
          <a:prstGeom prst="bentUp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numéro de diapositive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4639E-753F-496D-95AA-A52E6ADCE3F8}" type="slidenum">
              <a:rPr lang="fr-FR" smtClean="0"/>
              <a:pPr/>
              <a:t>22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1115188" y="2643182"/>
            <a:ext cx="6913625" cy="313932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6600" dirty="0" smtClean="0"/>
              <a:t>Merci pour votre </a:t>
            </a:r>
          </a:p>
          <a:p>
            <a:pPr algn="ctr"/>
            <a:r>
              <a:rPr lang="fr-FR" sz="6600" dirty="0" smtClean="0"/>
              <a:t>attention</a:t>
            </a:r>
            <a:endParaRPr lang="fr-FR" sz="6600" dirty="0"/>
          </a:p>
        </p:txBody>
      </p:sp>
      <p:pic>
        <p:nvPicPr>
          <p:cNvPr id="7" name="Image 6"/>
          <p:cNvPicPr/>
          <p:nvPr/>
        </p:nvPicPr>
        <p:blipFill>
          <a:blip r:embed="rId2" cstate="print"/>
          <a:srcRect l="3914"/>
          <a:stretch>
            <a:fillRect/>
          </a:stretch>
        </p:blipFill>
        <p:spPr bwMode="auto">
          <a:xfrm>
            <a:off x="500034" y="500042"/>
            <a:ext cx="768985" cy="9286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Image 7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9586" y="500042"/>
            <a:ext cx="714380" cy="10671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2885B-FEFB-4D16-A87F-046ACCBBF219}" type="slidenum">
              <a:rPr lang="fr-FR" smtClean="0"/>
              <a:pPr/>
              <a:t>23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1404</TotalTime>
  <Words>1055</Words>
  <Application>Microsoft Office PowerPoint</Application>
  <PresentationFormat>Affichage à l'écran (4:3)</PresentationFormat>
  <Paragraphs>240</Paragraphs>
  <Slides>23</Slides>
  <Notes>2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25" baseType="lpstr">
      <vt:lpstr>Aspect</vt:lpstr>
      <vt:lpstr>Image bitmap</vt:lpstr>
      <vt:lpstr>Création d’un site de travail collaboratif et administration système</vt:lpstr>
      <vt:lpstr>Plan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</vt:vector>
  </TitlesOfParts>
  <Company>cci albi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stinf</dc:creator>
  <cp:lastModifiedBy>Takeshi</cp:lastModifiedBy>
  <cp:revision>122</cp:revision>
  <dcterms:created xsi:type="dcterms:W3CDTF">2008-05-21T13:26:02Z</dcterms:created>
  <dcterms:modified xsi:type="dcterms:W3CDTF">2009-09-11T10:17:56Z</dcterms:modified>
</cp:coreProperties>
</file>